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gulw8clbPCKMAOwwkWuO6/pyyR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AFC348-4275-4010-8D84-841FCD0ED46D}">
  <a:tblStyle styleId="{2DAFC348-4275-4010-8D84-841FCD0ED46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c08e09b3_1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19c08e09b3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9c08e09b3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19c08e09b3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9c08e09b3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19c08e09b3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9c08e09b3_6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19c08e09b3_6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c08e09b3_0_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19c08e09b3_0_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c08e09b3_1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19c08e09b3_1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9c08e09b3_0_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19c08e09b3_0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c08e09b3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19c08e09b3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9c08e09b3_2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19c08e09b3_2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9c08e09b3_6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19c08e09b3_6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9c08e09b3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1번의 자전거 대여이력 정보는 너무 많은 관계로 생략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19c08e09b3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9c08e09b3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19c08e09b3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9c08e09b3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19c08e09b3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9c08e09b3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19c08e09b3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9c08e09b3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19c08e09b3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9c08e09b3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19c08e09b3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9c08e09b3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19c08e09b3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9c08e09b3_1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고장 간격이 낮고 고장 </a:t>
            </a:r>
            <a:r>
              <a:rPr lang="ko-KR"/>
              <a:t>횟수가 높음 </a:t>
            </a:r>
            <a:r>
              <a:rPr lang="ko-KR"/>
              <a:t>= 자주 고장남</a:t>
            </a:r>
            <a:endParaRPr/>
          </a:p>
        </p:txBody>
      </p:sp>
      <p:sp>
        <p:nvSpPr>
          <p:cNvPr id="402" name="Google Shape;402;g119c08e09b3_1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9c08e09b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19c08e09b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9c08e09b3_17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기타를 제외한 주요 부품중 체인이 가장 빈번하게 고장이 발생</a:t>
            </a:r>
            <a:endParaRPr/>
          </a:p>
        </p:txBody>
      </p:sp>
      <p:sp>
        <p:nvSpPr>
          <p:cNvPr id="411" name="Google Shape;411;g119c08e09b3_17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9c08e09b3_0_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19c08e09b3_0_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9c08e09b3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19c08e09b3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9c08e09b3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19c08e09b3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9c08e09b3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19c08e09b3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9c08e09b3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19c08e09b3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9c08e09b3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19c08e09b3_0_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9c08e09b3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19c08e09b3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9c08e09b3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19c08e09b3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9c08e09b3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19c08e09b3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9c08e09b3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19c08e09b3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c08e09b3_0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19c08e09b3_0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9c08e09b3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19c08e09b3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9c08e09b3_1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E53A40"/>
                </a:solidFill>
                <a:latin typeface="Courier New"/>
                <a:ea typeface="Courier New"/>
                <a:cs typeface="Courier New"/>
                <a:sym typeface="Courier New"/>
              </a:rPr>
              <a:t>GBR 알고리즘</a:t>
            </a:r>
            <a:endParaRPr sz="1100">
              <a:solidFill>
                <a:srgbClr val="E53A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E53A40"/>
                </a:solidFill>
                <a:latin typeface="Courier New"/>
                <a:ea typeface="Courier New"/>
                <a:cs typeface="Courier New"/>
                <a:sym typeface="Courier New"/>
              </a:rPr>
              <a:t>랜덤 포레스트</a:t>
            </a:r>
            <a:r>
              <a:rPr lang="ko-KR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와 달리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E53A40"/>
                </a:solidFill>
                <a:latin typeface="Courier New"/>
                <a:ea typeface="Courier New"/>
                <a:cs typeface="Courier New"/>
                <a:sym typeface="Courier New"/>
              </a:rPr>
              <a:t>그래디언트 부스팅</a:t>
            </a:r>
            <a:r>
              <a:rPr lang="ko-KR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은 이전 </a:t>
            </a:r>
            <a:r>
              <a:rPr lang="ko-KR" sz="130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트리의 오차를 보완하는 방식</a:t>
            </a:r>
            <a:r>
              <a:rPr lang="ko-KR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을 이용해 </a:t>
            </a:r>
            <a:r>
              <a:rPr lang="ko-KR" sz="130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순차적</a:t>
            </a:r>
            <a:r>
              <a:rPr lang="ko-KR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으로 </a:t>
            </a:r>
            <a:r>
              <a:rPr lang="ko-KR" sz="1100">
                <a:solidFill>
                  <a:srgbClr val="E53A40"/>
                </a:solidFill>
                <a:latin typeface="Courier New"/>
                <a:ea typeface="Courier New"/>
                <a:cs typeface="Courier New"/>
                <a:sym typeface="Courier New"/>
              </a:rPr>
              <a:t>트리</a:t>
            </a:r>
            <a:r>
              <a:rPr lang="ko-KR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만든다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무작위성을 가지고 있지 않다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119c08e09b3_1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9c08e09b3_1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19c08e09b3_1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9c08e09b3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119c08e09b3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9c08e09b3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19c08e09b3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9c08e09b3_6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19c08e09b3_6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9c08e09b3_6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19c08e09b3_6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9c08e09b3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19c08e09b3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9c08e09b3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19c08e09b3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c08e09b3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19c08e09b3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idx="10" type="dt"/>
          </p:nvPr>
        </p:nvSpPr>
        <p:spPr>
          <a:xfrm>
            <a:off x="152400" y="6356349"/>
            <a:ext cx="10703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152400" y="6356348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" name="Google Shape;22;p30"/>
          <p:cNvSpPr txBox="1"/>
          <p:nvPr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30"/>
          <p:cNvCxnSpPr/>
          <p:nvPr/>
        </p:nvCxnSpPr>
        <p:spPr>
          <a:xfrm rot="10800000">
            <a:off x="1392864" y="6594230"/>
            <a:ext cx="10800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mie.pcu.ac.kr/research_file/GgpwYPxlWxRp823opY0rEO1K7luGA0FW.pdf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235100" y="1966200"/>
            <a:ext cx="9869700" cy="25551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632450" y="2031400"/>
            <a:ext cx="8927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chemeClr val="lt1"/>
                </a:solidFill>
              </a:rPr>
              <a:t>서울시 공공자전거 고장률 예측 </a:t>
            </a:r>
            <a:endParaRPr b="1"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8372475" y="6072200"/>
            <a:ext cx="355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4조 엄복동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김민정 김상명 박종원 이지현 정희택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0" y="96725"/>
            <a:ext cx="27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경북대학교 K-Digital Training 1기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g119c08e09b3_1_136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5" name="Google Shape;225;g119c08e09b3_1_136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분석 배경 및 방향</a:t>
            </a:r>
            <a:endParaRPr/>
          </a:p>
        </p:txBody>
      </p:sp>
      <p:sp>
        <p:nvSpPr>
          <p:cNvPr id="226" name="Google Shape;226;g119c08e09b3_1_136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19c08e09b3_1_136"/>
          <p:cNvSpPr/>
          <p:nvPr/>
        </p:nvSpPr>
        <p:spPr>
          <a:xfrm>
            <a:off x="1677925" y="4827725"/>
            <a:ext cx="8918100" cy="1449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g119c08e09b3_1_136"/>
          <p:cNvGrpSpPr/>
          <p:nvPr/>
        </p:nvGrpSpPr>
        <p:grpSpPr>
          <a:xfrm>
            <a:off x="5962327" y="3730470"/>
            <a:ext cx="1105148" cy="473417"/>
            <a:chOff x="6019900" y="3698065"/>
            <a:chExt cx="1346100" cy="576634"/>
          </a:xfrm>
        </p:grpSpPr>
        <p:sp>
          <p:nvSpPr>
            <p:cNvPr id="229" name="Google Shape;229;g119c08e09b3_1_136"/>
            <p:cNvSpPr/>
            <p:nvPr/>
          </p:nvSpPr>
          <p:spPr>
            <a:xfrm rot="5400000">
              <a:off x="6534250" y="3183715"/>
              <a:ext cx="317400" cy="1346100"/>
            </a:xfrm>
            <a:prstGeom prst="chevron">
              <a:avLst>
                <a:gd fmla="val 7924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119c08e09b3_1_136"/>
            <p:cNvSpPr/>
            <p:nvPr/>
          </p:nvSpPr>
          <p:spPr>
            <a:xfrm rot="5400000">
              <a:off x="6534250" y="3442949"/>
              <a:ext cx="317400" cy="1346100"/>
            </a:xfrm>
            <a:prstGeom prst="chevron">
              <a:avLst>
                <a:gd fmla="val 7924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g119c08e09b3_1_136"/>
          <p:cNvSpPr txBox="1"/>
          <p:nvPr/>
        </p:nvSpPr>
        <p:spPr>
          <a:xfrm>
            <a:off x="2233900" y="4955650"/>
            <a:ext cx="8918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3F3F3F"/>
                </a:solidFill>
              </a:rPr>
              <a:t>고장 자전거의 이용 패턴 파악</a:t>
            </a:r>
            <a:endParaRPr b="1" sz="2700">
              <a:solidFill>
                <a:srgbClr val="3F3F3F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3F3F3F"/>
                </a:solidFill>
              </a:rPr>
              <a:t>고장을 예측하고 주기적인 정비를 통해 불편 해소</a:t>
            </a:r>
            <a:endParaRPr b="1" sz="2700">
              <a:solidFill>
                <a:srgbClr val="3F3F3F"/>
              </a:solidFill>
            </a:endParaRPr>
          </a:p>
        </p:txBody>
      </p:sp>
      <p:sp>
        <p:nvSpPr>
          <p:cNvPr id="232" name="Google Shape;232;g119c08e09b3_1_136"/>
          <p:cNvSpPr/>
          <p:nvPr/>
        </p:nvSpPr>
        <p:spPr>
          <a:xfrm>
            <a:off x="2081500" y="5037200"/>
            <a:ext cx="457200" cy="37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6262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19c08e09b3_1_136"/>
          <p:cNvSpPr/>
          <p:nvPr/>
        </p:nvSpPr>
        <p:spPr>
          <a:xfrm>
            <a:off x="2081500" y="5703300"/>
            <a:ext cx="457200" cy="37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6262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119c08e09b3_1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13" y="1303275"/>
            <a:ext cx="8918075" cy="31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/>
          <p:nvPr/>
        </p:nvSpPr>
        <p:spPr>
          <a:xfrm>
            <a:off x="7596850" y="2050663"/>
            <a:ext cx="4038600" cy="10986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7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7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선행연구 조사</a:t>
            </a:r>
            <a:endParaRPr b="1" sz="4400">
              <a:solidFill>
                <a:srgbClr val="3F3F3F"/>
              </a:solidFill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75" y="1756175"/>
            <a:ext cx="503872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"/>
          <p:cNvSpPr txBox="1"/>
          <p:nvPr/>
        </p:nvSpPr>
        <p:spPr>
          <a:xfrm>
            <a:off x="7596850" y="2133475"/>
            <a:ext cx="403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Calibri"/>
                <a:ea typeface="Calibri"/>
                <a:cs typeface="Calibri"/>
                <a:sym typeface="Calibri"/>
              </a:rPr>
              <a:t>빅데이터를 기반으로 한 따릉이 재배치 효율화 연구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7596850" y="3587775"/>
            <a:ext cx="389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재배치 </a:t>
            </a: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최적화 기법 활용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c08e09b3_0_167"/>
          <p:cNvSpPr txBox="1"/>
          <p:nvPr/>
        </p:nvSpPr>
        <p:spPr>
          <a:xfrm>
            <a:off x="7498900" y="2092075"/>
            <a:ext cx="42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기계학습을 이용한 실시간 결함평가 및 고장예측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9c08e09b3_0_167"/>
          <p:cNvSpPr/>
          <p:nvPr/>
        </p:nvSpPr>
        <p:spPr>
          <a:xfrm>
            <a:off x="7400950" y="2050675"/>
            <a:ext cx="4472100" cy="10986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g119c08e09b3_0_167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g119c08e09b3_0_167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선행연구 조사</a:t>
            </a:r>
            <a:endParaRPr b="1" sz="4400">
              <a:solidFill>
                <a:srgbClr val="3F3F3F"/>
              </a:solidFill>
            </a:endParaRPr>
          </a:p>
        </p:txBody>
      </p:sp>
      <p:sp>
        <p:nvSpPr>
          <p:cNvPr id="254" name="Google Shape;254;g119c08e09b3_0_167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19c08e09b3_0_167"/>
          <p:cNvSpPr txBox="1"/>
          <p:nvPr/>
        </p:nvSpPr>
        <p:spPr>
          <a:xfrm>
            <a:off x="7655500" y="3558550"/>
            <a:ext cx="3963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https://scienceon.kisti.re.kr/commons/util/originalView.do?cn=TRKO201900020693&amp;dbt=TRKO&amp;rn=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b="1" lang="ko-KR" sz="1700">
                <a:latin typeface="Calibri"/>
                <a:ea typeface="Calibri"/>
                <a:cs typeface="Calibri"/>
                <a:sym typeface="Calibri"/>
              </a:rPr>
              <a:t>Ensemble Empirical Mode Decomposition (EEMD) 기법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b="1" lang="ko-KR" sz="1700">
                <a:latin typeface="Calibri"/>
                <a:ea typeface="Calibri"/>
                <a:cs typeface="Calibri"/>
                <a:sym typeface="Calibri"/>
              </a:rPr>
              <a:t>KNN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b="1" lang="ko-KR" sz="1700">
                <a:latin typeface="Calibri"/>
                <a:ea typeface="Calibri"/>
                <a:cs typeface="Calibri"/>
                <a:sym typeface="Calibri"/>
              </a:rPr>
              <a:t>PCA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119c08e09b3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25" y="2231945"/>
            <a:ext cx="59150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9c08e09b3_0_177"/>
          <p:cNvSpPr/>
          <p:nvPr/>
        </p:nvSpPr>
        <p:spPr>
          <a:xfrm>
            <a:off x="7596850" y="2050663"/>
            <a:ext cx="4038600" cy="10986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g119c08e09b3_0_177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" name="Google Shape;263;g119c08e09b3_0_177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선행연구 조사</a:t>
            </a:r>
            <a:endParaRPr b="1" sz="4400">
              <a:solidFill>
                <a:srgbClr val="3F3F3F"/>
              </a:solidFill>
            </a:endParaRPr>
          </a:p>
        </p:txBody>
      </p:sp>
      <p:sp>
        <p:nvSpPr>
          <p:cNvPr id="264" name="Google Shape;264;g119c08e09b3_0_177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19c08e09b3_0_177"/>
          <p:cNvSpPr txBox="1"/>
          <p:nvPr/>
        </p:nvSpPr>
        <p:spPr>
          <a:xfrm>
            <a:off x="7596850" y="2133475"/>
            <a:ext cx="403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머신러닝을 이용한 고장 예측진단모델 연구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19c08e09b3_0_177"/>
          <p:cNvSpPr txBox="1"/>
          <p:nvPr/>
        </p:nvSpPr>
        <p:spPr>
          <a:xfrm>
            <a:off x="7672400" y="3701425"/>
            <a:ext cx="3963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http://mie.pcu.ac.kr/research_file/GgpwYPxlWxRp823opY0rEO1K7luGA0FW.pdf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b="1" lang="ko-KR" sz="1700">
                <a:latin typeface="Calibri"/>
                <a:ea typeface="Calibri"/>
                <a:cs typeface="Calibri"/>
                <a:sym typeface="Calibri"/>
              </a:rPr>
              <a:t>SVM  모델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b="1" lang="ko-KR" sz="1700">
                <a:latin typeface="Calibri"/>
                <a:ea typeface="Calibri"/>
                <a:cs typeface="Calibri"/>
                <a:sym typeface="Calibri"/>
              </a:rPr>
              <a:t>MCMC 모델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119c08e09b3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425" y="1903324"/>
            <a:ext cx="5282933" cy="35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9c08e09b3_6_4"/>
          <p:cNvSpPr/>
          <p:nvPr/>
        </p:nvSpPr>
        <p:spPr>
          <a:xfrm>
            <a:off x="2412950" y="4529538"/>
            <a:ext cx="4038600" cy="10986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g119c08e09b3_6_4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g119c08e09b3_6_4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선행연구 조사</a:t>
            </a:r>
            <a:endParaRPr b="1" sz="4400">
              <a:solidFill>
                <a:srgbClr val="3F3F3F"/>
              </a:solidFill>
            </a:endParaRPr>
          </a:p>
        </p:txBody>
      </p:sp>
      <p:sp>
        <p:nvSpPr>
          <p:cNvPr id="275" name="Google Shape;275;g119c08e09b3_6_4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19c08e09b3_6_4"/>
          <p:cNvSpPr txBox="1"/>
          <p:nvPr/>
        </p:nvSpPr>
        <p:spPr>
          <a:xfrm>
            <a:off x="2476175" y="4632450"/>
            <a:ext cx="4038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인공지능을 이용한 공학시스템 상태진단 및 예지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19c08e09b3_6_4"/>
          <p:cNvSpPr txBox="1"/>
          <p:nvPr/>
        </p:nvSpPr>
        <p:spPr>
          <a:xfrm>
            <a:off x="7487725" y="4724850"/>
            <a:ext cx="396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b="1" lang="ko-KR" sz="1700">
                <a:latin typeface="Calibri"/>
                <a:ea typeface="Calibri"/>
                <a:cs typeface="Calibri"/>
                <a:sym typeface="Calibri"/>
              </a:rPr>
              <a:t>https://www.koreascience.or.kr/article/JAKO201714940710995.pdf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119c08e09b3_6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088" y="1510378"/>
            <a:ext cx="8387825" cy="25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119c08e09b3_0_458"/>
          <p:cNvPicPr preferRelativeResize="0"/>
          <p:nvPr/>
        </p:nvPicPr>
        <p:blipFill rotWithShape="1">
          <a:blip r:embed="rId3">
            <a:alphaModFix/>
          </a:blip>
          <a:srcRect b="79518" l="0" r="2752" t="0"/>
          <a:stretch/>
        </p:blipFill>
        <p:spPr>
          <a:xfrm>
            <a:off x="0" y="-8437"/>
            <a:ext cx="12254751" cy="31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19c08e09b3_0_458"/>
          <p:cNvPicPr preferRelativeResize="0"/>
          <p:nvPr/>
        </p:nvPicPr>
        <p:blipFill rotWithShape="1">
          <a:blip r:embed="rId3">
            <a:alphaModFix/>
          </a:blip>
          <a:srcRect b="0" l="0" r="76445" t="0"/>
          <a:stretch/>
        </p:blipFill>
        <p:spPr>
          <a:xfrm>
            <a:off x="0" y="1137575"/>
            <a:ext cx="3517275" cy="57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19c08e09b3_0_458"/>
          <p:cNvPicPr preferRelativeResize="0"/>
          <p:nvPr/>
        </p:nvPicPr>
        <p:blipFill rotWithShape="1">
          <a:blip r:embed="rId3">
            <a:alphaModFix/>
          </a:blip>
          <a:srcRect b="0" l="0" r="10289" t="0"/>
          <a:stretch/>
        </p:blipFill>
        <p:spPr>
          <a:xfrm>
            <a:off x="3331500" y="1221350"/>
            <a:ext cx="8923251" cy="5636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g119c08e09b3_0_458"/>
          <p:cNvGrpSpPr/>
          <p:nvPr/>
        </p:nvGrpSpPr>
        <p:grpSpPr>
          <a:xfrm>
            <a:off x="776176" y="744279"/>
            <a:ext cx="4265775" cy="1554847"/>
            <a:chOff x="776176" y="744279"/>
            <a:chExt cx="4265775" cy="1554847"/>
          </a:xfrm>
        </p:grpSpPr>
        <p:sp>
          <p:nvSpPr>
            <p:cNvPr id="287" name="Google Shape;287;g119c08e09b3_0_458"/>
            <p:cNvSpPr txBox="1"/>
            <p:nvPr/>
          </p:nvSpPr>
          <p:spPr>
            <a:xfrm>
              <a:off x="776176" y="744279"/>
              <a:ext cx="1032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</a:t>
              </a:r>
              <a:r>
                <a:rPr b="1" lang="ko-KR" sz="4000">
                  <a:solidFill>
                    <a:schemeClr val="lt1"/>
                  </a:solidFill>
                </a:rPr>
                <a:t>2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19c08e09b3_0_458"/>
            <p:cNvSpPr txBox="1"/>
            <p:nvPr/>
          </p:nvSpPr>
          <p:spPr>
            <a:xfrm>
              <a:off x="997351" y="1622026"/>
              <a:ext cx="4044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800">
                  <a:solidFill>
                    <a:schemeClr val="lt1"/>
                  </a:solidFill>
                </a:rPr>
                <a:t>분석 과정</a:t>
              </a:r>
              <a:endParaRPr b="1" sz="36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g119c08e09b3_1_242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g119c08e09b3_1_242"/>
          <p:cNvSpPr txBox="1"/>
          <p:nvPr/>
        </p:nvSpPr>
        <p:spPr>
          <a:xfrm>
            <a:off x="1392870" y="527095"/>
            <a:ext cx="512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데이터셋 설명</a:t>
            </a:r>
            <a:endParaRPr sz="2800"/>
          </a:p>
        </p:txBody>
      </p:sp>
      <p:sp>
        <p:nvSpPr>
          <p:cNvPr id="295" name="Google Shape;295;g119c08e09b3_1_242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119c08e09b3_1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4675" y="1374851"/>
            <a:ext cx="3382250" cy="22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19c08e09b3_1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455" y="1374840"/>
            <a:ext cx="3732575" cy="24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19c08e09b3_1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875" y="1250425"/>
            <a:ext cx="3123975" cy="48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6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p6"/>
          <p:cNvSpPr txBox="1"/>
          <p:nvPr/>
        </p:nvSpPr>
        <p:spPr>
          <a:xfrm>
            <a:off x="1392870" y="603845"/>
            <a:ext cx="512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개발 도구</a:t>
            </a:r>
            <a:endParaRPr sz="2800"/>
          </a:p>
        </p:txBody>
      </p:sp>
      <p:sp>
        <p:nvSpPr>
          <p:cNvPr id="305" name="Google Shape;305;p6"/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6" name="Google Shape;306;p6"/>
          <p:cNvGraphicFramePr/>
          <p:nvPr/>
        </p:nvGraphicFramePr>
        <p:xfrm>
          <a:off x="1566850" y="275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{2DAFC348-4275-4010-8D84-841FCD0ED46D}</a:tableStyleId>
              </a:tblPr>
              <a:tblGrid>
                <a:gridCol w="1504950"/>
                <a:gridCol w="1514475"/>
                <a:gridCol w="1504950"/>
                <a:gridCol w="1514475"/>
                <a:gridCol w="1504950"/>
                <a:gridCol w="1514475"/>
              </a:tblGrid>
              <a:tr h="581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/>
                        <a:t>tool</a:t>
                      </a:r>
                      <a:endParaRPr b="1"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/>
                        <a:t>tool</a:t>
                      </a:r>
                      <a:endParaRPr b="1"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/>
                        <a:t>library</a:t>
                      </a:r>
                      <a:endParaRPr b="1"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>
                          <a:solidFill>
                            <a:schemeClr val="dk1"/>
                          </a:solidFill>
                        </a:rPr>
                        <a:t>library</a:t>
                      </a:r>
                      <a:endParaRPr b="1"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>
                          <a:solidFill>
                            <a:schemeClr val="dk1"/>
                          </a:solidFill>
                        </a:rPr>
                        <a:t>library</a:t>
                      </a:r>
                      <a:endParaRPr b="1"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>
                          <a:solidFill>
                            <a:schemeClr val="dk1"/>
                          </a:solidFill>
                        </a:rPr>
                        <a:t>library</a:t>
                      </a:r>
                      <a:endParaRPr b="1"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python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Tableau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 </a:t>
                      </a:r>
                      <a:r>
                        <a:rPr b="1" lang="ko-KR" sz="1700"/>
                        <a:t>Numpy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Pandas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dk1"/>
                          </a:solidFill>
                        </a:rPr>
                        <a:t>pycaret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700">
                          <a:solidFill>
                            <a:schemeClr val="dk1"/>
                          </a:solidFill>
                        </a:rPr>
                        <a:t>sklearn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g119c08e09b3_0_416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" name="Google Shape;312;g119c08e09b3_0_416"/>
          <p:cNvSpPr txBox="1"/>
          <p:nvPr/>
        </p:nvSpPr>
        <p:spPr>
          <a:xfrm>
            <a:off x="1392870" y="538620"/>
            <a:ext cx="512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분석과정</a:t>
            </a:r>
            <a:endParaRPr sz="2800"/>
          </a:p>
        </p:txBody>
      </p:sp>
      <p:sp>
        <p:nvSpPr>
          <p:cNvPr id="313" name="Google Shape;313;g119c08e09b3_0_416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2.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19c08e09b3_0_416"/>
          <p:cNvSpPr/>
          <p:nvPr/>
        </p:nvSpPr>
        <p:spPr>
          <a:xfrm>
            <a:off x="6709543" y="3851988"/>
            <a:ext cx="1684500" cy="1684500"/>
          </a:xfrm>
          <a:prstGeom prst="ellipse">
            <a:avLst/>
          </a:prstGeom>
          <a:solidFill>
            <a:srgbClr val="DDE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</a:rPr>
              <a:t>고장 주기</a:t>
            </a:r>
            <a:endParaRPr b="1" sz="2000">
              <a:solidFill>
                <a:srgbClr val="00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예측</a:t>
            </a:r>
            <a:endParaRPr b="1" sz="2000"/>
          </a:p>
        </p:txBody>
      </p:sp>
      <p:sp>
        <p:nvSpPr>
          <p:cNvPr id="315" name="Google Shape;315;g119c08e09b3_0_416"/>
          <p:cNvSpPr/>
          <p:nvPr/>
        </p:nvSpPr>
        <p:spPr>
          <a:xfrm>
            <a:off x="2307175" y="3991126"/>
            <a:ext cx="1575000" cy="1616400"/>
          </a:xfrm>
          <a:prstGeom prst="ellipse">
            <a:avLst/>
          </a:prstGeom>
          <a:solidFill>
            <a:srgbClr val="DDE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000000"/>
                </a:solidFill>
              </a:rPr>
              <a:t>고장 신고 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19c08e09b3_0_416"/>
          <p:cNvSpPr/>
          <p:nvPr/>
        </p:nvSpPr>
        <p:spPr>
          <a:xfrm>
            <a:off x="4413786" y="2943712"/>
            <a:ext cx="1684500" cy="16845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</a:rPr>
              <a:t>전처리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19c08e09b3_0_416"/>
          <p:cNvSpPr/>
          <p:nvPr/>
        </p:nvSpPr>
        <p:spPr>
          <a:xfrm>
            <a:off x="2307175" y="1964363"/>
            <a:ext cx="1575000" cy="1616400"/>
          </a:xfrm>
          <a:prstGeom prst="ellipse">
            <a:avLst/>
          </a:prstGeom>
          <a:solidFill>
            <a:srgbClr val="DDE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000000"/>
                </a:solidFill>
              </a:rPr>
              <a:t>대여 이력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19c08e09b3_0_416"/>
          <p:cNvSpPr/>
          <p:nvPr/>
        </p:nvSpPr>
        <p:spPr>
          <a:xfrm>
            <a:off x="6709543" y="2035388"/>
            <a:ext cx="1684500" cy="1684500"/>
          </a:xfrm>
          <a:prstGeom prst="ellipse">
            <a:avLst/>
          </a:prstGeom>
          <a:solidFill>
            <a:srgbClr val="DDE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</a:rPr>
              <a:t>고장률 예측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119c08e09b3_0_416"/>
          <p:cNvSpPr/>
          <p:nvPr/>
        </p:nvSpPr>
        <p:spPr>
          <a:xfrm>
            <a:off x="9051136" y="2740262"/>
            <a:ext cx="1684500" cy="16845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</a:rPr>
              <a:t>고장 예측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19c08e09b3_0_416"/>
          <p:cNvCxnSpPr/>
          <p:nvPr/>
        </p:nvCxnSpPr>
        <p:spPr>
          <a:xfrm>
            <a:off x="3914430" y="3162570"/>
            <a:ext cx="467100" cy="418200"/>
          </a:xfrm>
          <a:prstGeom prst="straightConnector1">
            <a:avLst/>
          </a:prstGeom>
          <a:noFill/>
          <a:ln cap="flat" cmpd="sng" w="28575">
            <a:solidFill>
              <a:srgbClr val="FDC22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1" name="Google Shape;321;g119c08e09b3_0_416"/>
          <p:cNvCxnSpPr/>
          <p:nvPr/>
        </p:nvCxnSpPr>
        <p:spPr>
          <a:xfrm flipH="1" rot="10800000">
            <a:off x="3979675" y="4122525"/>
            <a:ext cx="434100" cy="431400"/>
          </a:xfrm>
          <a:prstGeom prst="straightConnector1">
            <a:avLst/>
          </a:prstGeom>
          <a:noFill/>
          <a:ln cap="flat" cmpd="sng" w="28575">
            <a:solidFill>
              <a:srgbClr val="FDC22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2" name="Google Shape;322;g119c08e09b3_0_416"/>
          <p:cNvCxnSpPr/>
          <p:nvPr/>
        </p:nvCxnSpPr>
        <p:spPr>
          <a:xfrm>
            <a:off x="6098280" y="4129120"/>
            <a:ext cx="467100" cy="418200"/>
          </a:xfrm>
          <a:prstGeom prst="straightConnector1">
            <a:avLst/>
          </a:prstGeom>
          <a:noFill/>
          <a:ln cap="flat" cmpd="sng" w="28575">
            <a:solidFill>
              <a:srgbClr val="FDC22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3" name="Google Shape;323;g119c08e09b3_0_416"/>
          <p:cNvCxnSpPr/>
          <p:nvPr/>
        </p:nvCxnSpPr>
        <p:spPr>
          <a:xfrm flipH="1" rot="10800000">
            <a:off x="6186863" y="3155975"/>
            <a:ext cx="434100" cy="431400"/>
          </a:xfrm>
          <a:prstGeom prst="straightConnector1">
            <a:avLst/>
          </a:prstGeom>
          <a:noFill/>
          <a:ln cap="flat" cmpd="sng" w="28575">
            <a:solidFill>
              <a:srgbClr val="FDC22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4" name="Google Shape;324;g119c08e09b3_0_416"/>
          <p:cNvCxnSpPr/>
          <p:nvPr/>
        </p:nvCxnSpPr>
        <p:spPr>
          <a:xfrm flipH="1" rot="10800000">
            <a:off x="8617025" y="4122525"/>
            <a:ext cx="434100" cy="431400"/>
          </a:xfrm>
          <a:prstGeom prst="straightConnector1">
            <a:avLst/>
          </a:prstGeom>
          <a:noFill/>
          <a:ln cap="flat" cmpd="sng" w="28575">
            <a:solidFill>
              <a:srgbClr val="FDC22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5" name="Google Shape;325;g119c08e09b3_0_416"/>
          <p:cNvCxnSpPr/>
          <p:nvPr/>
        </p:nvCxnSpPr>
        <p:spPr>
          <a:xfrm>
            <a:off x="8489042" y="2996520"/>
            <a:ext cx="467100" cy="418200"/>
          </a:xfrm>
          <a:prstGeom prst="straightConnector1">
            <a:avLst/>
          </a:prstGeom>
          <a:noFill/>
          <a:ln cap="flat" cmpd="sng" w="28575">
            <a:solidFill>
              <a:srgbClr val="FDC22F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g119c08e09b3_0_225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1" name="Google Shape;331;g119c08e09b3_0_225"/>
          <p:cNvSpPr txBox="1"/>
          <p:nvPr/>
        </p:nvSpPr>
        <p:spPr>
          <a:xfrm>
            <a:off x="1392870" y="538620"/>
            <a:ext cx="512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최종 데이터프레임(고장률)</a:t>
            </a:r>
            <a:endParaRPr sz="100"/>
          </a:p>
        </p:txBody>
      </p:sp>
      <p:sp>
        <p:nvSpPr>
          <p:cNvPr id="332" name="Google Shape;332;g119c08e09b3_0_225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g119c08e09b3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926" y="1384625"/>
            <a:ext cx="6425524" cy="162483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19c08e09b3_0_225"/>
          <p:cNvSpPr txBox="1"/>
          <p:nvPr/>
        </p:nvSpPr>
        <p:spPr>
          <a:xfrm>
            <a:off x="4505350" y="3128925"/>
            <a:ext cx="746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desired target :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1 - breakdown : 고장여부(0:고장X, 1:고장O) (numeric)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input variables :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2 - cumTime : 첫 대여일 ~ 조사당일 까지의 누적이용시간 (numeric)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3 - cumDist :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첫 대여일 ~ 조사당일 까지의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누적이용거리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(numeric)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4 - cumRide :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첫 대여일 ~ 조사당일 까지의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누적이용횟수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(numeric)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5 - cumBreak :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첫 대여일 ~ 조사당일 까지의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누적고장횟수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(numeric)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6 - intensity : 이용강도(단위시간 당 평균 이동 거리)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(numeric)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7 - meanDist : 평균이용거리(1회 이용 당 평균 이동 거리)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(numeric)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8 - age : 따릉이 수명(실제로 이용된 기간, 마지막 대여이력 - 첫 대여이력)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(day, numeric)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9 - summer : 따릉이가 7월을 얼마나 겪었는지 (7월 장마기간동안 자전거의 쇠가 녹슬음) </a:t>
            </a:r>
            <a:r>
              <a:rPr lang="ko-KR" sz="1300">
                <a:solidFill>
                  <a:srgbClr val="383A42"/>
                </a:solidFill>
                <a:highlight>
                  <a:srgbClr val="FAFAFA"/>
                </a:highlight>
              </a:rPr>
              <a:t>(numeric)</a:t>
            </a:r>
            <a:endParaRPr sz="13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  <p:pic>
        <p:nvPicPr>
          <p:cNvPr id="335" name="Google Shape;335;g119c08e09b3_0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875" y="1756345"/>
            <a:ext cx="28670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3"/>
          <p:cNvCxnSpPr/>
          <p:nvPr/>
        </p:nvCxnSpPr>
        <p:spPr>
          <a:xfrm>
            <a:off x="733647" y="1435395"/>
            <a:ext cx="5362353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3"/>
          <p:cNvSpPr txBox="1"/>
          <p:nvPr/>
        </p:nvSpPr>
        <p:spPr>
          <a:xfrm>
            <a:off x="733649" y="460575"/>
            <a:ext cx="1508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2289355" y="891454"/>
            <a:ext cx="241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 table of contents</a:t>
            </a:r>
            <a:endParaRPr b="1" sz="1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289355" y="2709276"/>
            <a:ext cx="2717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3A3838"/>
                </a:solidFill>
              </a:rPr>
              <a:t>분석 배경 및 방향</a:t>
            </a:r>
            <a:endParaRPr sz="2400"/>
          </a:p>
        </p:txBody>
      </p:sp>
      <p:sp>
        <p:nvSpPr>
          <p:cNvPr id="107" name="Google Shape;107;p3"/>
          <p:cNvSpPr txBox="1"/>
          <p:nvPr/>
        </p:nvSpPr>
        <p:spPr>
          <a:xfrm>
            <a:off x="928706" y="2755450"/>
            <a:ext cx="12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   &gt;&gt;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2289355" y="3523517"/>
            <a:ext cx="27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A3838"/>
                </a:solidFill>
              </a:rPr>
              <a:t>분석 과정</a:t>
            </a:r>
            <a:endParaRPr sz="1000"/>
          </a:p>
        </p:txBody>
      </p:sp>
      <p:sp>
        <p:nvSpPr>
          <p:cNvPr id="109" name="Google Shape;109;p3"/>
          <p:cNvSpPr txBox="1"/>
          <p:nvPr/>
        </p:nvSpPr>
        <p:spPr>
          <a:xfrm>
            <a:off x="928700" y="3569683"/>
            <a:ext cx="12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   &gt;&gt;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2289355" y="4337783"/>
            <a:ext cx="27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A3838"/>
                </a:solidFill>
              </a:rPr>
              <a:t>프로젝트 결론</a:t>
            </a:r>
            <a:endParaRPr sz="1000"/>
          </a:p>
        </p:txBody>
      </p:sp>
      <p:sp>
        <p:nvSpPr>
          <p:cNvPr id="111" name="Google Shape;111;p3"/>
          <p:cNvSpPr txBox="1"/>
          <p:nvPr/>
        </p:nvSpPr>
        <p:spPr>
          <a:xfrm>
            <a:off x="928700" y="4383949"/>
            <a:ext cx="12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000">
                <a:solidFill>
                  <a:srgbClr val="3F3F3F"/>
                </a:solidFill>
              </a:rPr>
              <a:t>3</a:t>
            </a: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&gt;&gt;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2289355" y="5152024"/>
            <a:ext cx="27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A3838"/>
                </a:solidFill>
              </a:rPr>
              <a:t>프로젝트 제언</a:t>
            </a:r>
            <a:endParaRPr sz="1000"/>
          </a:p>
        </p:txBody>
      </p:sp>
      <p:sp>
        <p:nvSpPr>
          <p:cNvPr id="113" name="Google Shape;113;p3"/>
          <p:cNvSpPr txBox="1"/>
          <p:nvPr/>
        </p:nvSpPr>
        <p:spPr>
          <a:xfrm>
            <a:off x="928700" y="5198190"/>
            <a:ext cx="12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000">
                <a:solidFill>
                  <a:srgbClr val="3F3F3F"/>
                </a:solidFill>
              </a:rPr>
              <a:t>4</a:t>
            </a: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&gt;&gt;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g119c08e09b3_21_0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g119c08e09b3_21_0"/>
          <p:cNvSpPr txBox="1"/>
          <p:nvPr/>
        </p:nvSpPr>
        <p:spPr>
          <a:xfrm>
            <a:off x="1392870" y="603845"/>
            <a:ext cx="512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전처리 - 결측치</a:t>
            </a:r>
            <a:endParaRPr b="1" sz="2800">
              <a:solidFill>
                <a:srgbClr val="3F3F3F"/>
              </a:solidFill>
            </a:endParaRPr>
          </a:p>
        </p:txBody>
      </p:sp>
      <p:sp>
        <p:nvSpPr>
          <p:cNvPr id="342" name="Google Shape;342;g119c08e09b3_21_0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119c08e09b3_21_0"/>
          <p:cNvPicPr preferRelativeResize="0"/>
          <p:nvPr/>
        </p:nvPicPr>
        <p:blipFill rotWithShape="1">
          <a:blip r:embed="rId3">
            <a:alphaModFix/>
          </a:blip>
          <a:srcRect b="5745" l="0" r="0" t="4488"/>
          <a:stretch/>
        </p:blipFill>
        <p:spPr>
          <a:xfrm>
            <a:off x="1675475" y="1348550"/>
            <a:ext cx="9666149" cy="46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g119c08e09b3_6_29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g119c08e09b3_6_29"/>
          <p:cNvSpPr txBox="1"/>
          <p:nvPr/>
        </p:nvSpPr>
        <p:spPr>
          <a:xfrm>
            <a:off x="1392870" y="603845"/>
            <a:ext cx="512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전처리 후 EDA</a:t>
            </a:r>
            <a:endParaRPr b="1" sz="2800">
              <a:solidFill>
                <a:srgbClr val="3F3F3F"/>
              </a:solidFill>
            </a:endParaRPr>
          </a:p>
        </p:txBody>
      </p:sp>
      <p:sp>
        <p:nvSpPr>
          <p:cNvPr id="350" name="Google Shape;350;g119c08e09b3_6_29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119c08e09b3_6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475" y="1280225"/>
            <a:ext cx="6370800" cy="50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c08e09b3_1_45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119c08e09b3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50" y="2266950"/>
            <a:ext cx="11506351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19c08e09b3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400" y="152400"/>
            <a:ext cx="110299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c08e09b3_1_54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119c08e09b3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50" y="567700"/>
            <a:ext cx="8250250" cy="59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9c08e09b3_1_69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119c08e09b3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00" y="354435"/>
            <a:ext cx="10175688" cy="614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9c08e09b3_1_63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g119c08e09b3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25" y="404060"/>
            <a:ext cx="9664232" cy="614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9c08e09b3_1_87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119c08e09b3_1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00" y="404050"/>
            <a:ext cx="8976049" cy="64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g119c08e09b3_1_80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8" name="Google Shape;388;g119c08e09b3_1_80"/>
          <p:cNvSpPr txBox="1"/>
          <p:nvPr/>
        </p:nvSpPr>
        <p:spPr>
          <a:xfrm>
            <a:off x="1392875" y="527125"/>
            <a:ext cx="72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최종 데이터프레임(고장주기)</a:t>
            </a:r>
            <a:endParaRPr sz="2800"/>
          </a:p>
        </p:txBody>
      </p:sp>
      <p:pic>
        <p:nvPicPr>
          <p:cNvPr id="389" name="Google Shape;389;g119c08e09b3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300" y="1552450"/>
            <a:ext cx="9972950" cy="4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19c08e09b3_1_80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g119c08e09b3_0_239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g119c08e09b3_0_239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119c08e09b3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2248607"/>
            <a:ext cx="534352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19c08e09b3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175" y="2649363"/>
            <a:ext cx="2921950" cy="23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19c08e09b3_0_239"/>
          <p:cNvSpPr txBox="1"/>
          <p:nvPr/>
        </p:nvSpPr>
        <p:spPr>
          <a:xfrm>
            <a:off x="1392875" y="527125"/>
            <a:ext cx="72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최종 데이터프레임(고장주기)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g119c08e09b3_15_0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5" name="Google Shape;405;g119c08e09b3_15_0"/>
          <p:cNvSpPr txBox="1"/>
          <p:nvPr/>
        </p:nvSpPr>
        <p:spPr>
          <a:xfrm>
            <a:off x="1392870" y="603845"/>
            <a:ext cx="512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전처리 후 결과</a:t>
            </a:r>
            <a:endParaRPr b="1" sz="2800">
              <a:solidFill>
                <a:srgbClr val="3F3F3F"/>
              </a:solidFill>
            </a:endParaRPr>
          </a:p>
        </p:txBody>
      </p:sp>
      <p:sp>
        <p:nvSpPr>
          <p:cNvPr id="406" name="Google Shape;406;g119c08e09b3_15_0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119c08e09b3_1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75" y="1448788"/>
            <a:ext cx="4334100" cy="46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19c08e09b3_1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479" y="1448800"/>
            <a:ext cx="4776021" cy="46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g119c08e09b3_0_2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g119c08e09b3_0_2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팀원 역할 및 구성</a:t>
            </a:r>
            <a:endParaRPr/>
          </a:p>
        </p:txBody>
      </p:sp>
      <p:sp>
        <p:nvSpPr>
          <p:cNvPr id="120" name="Google Shape;120;g119c08e09b3_0_2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19c08e09b3_0_2"/>
          <p:cNvSpPr/>
          <p:nvPr/>
        </p:nvSpPr>
        <p:spPr>
          <a:xfrm>
            <a:off x="1458074" y="3364520"/>
            <a:ext cx="19149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5737" lvl="0" marL="185737" marR="0" rtl="0" algn="just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전처리(고장률)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선행 연구 조사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데이터 분석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PPT 제작</a:t>
            </a:r>
            <a:endParaRPr sz="1300">
              <a:solidFill>
                <a:schemeClr val="dk1"/>
              </a:solidFill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ko-KR" sz="1300">
                <a:solidFill>
                  <a:schemeClr val="dk1"/>
                </a:solidFill>
              </a:rPr>
              <a:t>발표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2" name="Google Shape;122;g119c08e09b3_0_2"/>
          <p:cNvSpPr/>
          <p:nvPr/>
        </p:nvSpPr>
        <p:spPr>
          <a:xfrm>
            <a:off x="1676924" y="1957375"/>
            <a:ext cx="1539600" cy="1587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김상명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19c08e09b3_0_2"/>
          <p:cNvSpPr/>
          <p:nvPr/>
        </p:nvSpPr>
        <p:spPr>
          <a:xfrm>
            <a:off x="3655056" y="1957375"/>
            <a:ext cx="1539600" cy="1587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김민정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19c08e09b3_0_2"/>
          <p:cNvSpPr/>
          <p:nvPr/>
        </p:nvSpPr>
        <p:spPr>
          <a:xfrm>
            <a:off x="5633188" y="1957375"/>
            <a:ext cx="1539600" cy="1587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박종원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19c08e09b3_0_2"/>
          <p:cNvSpPr/>
          <p:nvPr/>
        </p:nvSpPr>
        <p:spPr>
          <a:xfrm>
            <a:off x="7611320" y="1957375"/>
            <a:ext cx="1539600" cy="1587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이지현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119c08e09b3_0_2"/>
          <p:cNvSpPr/>
          <p:nvPr/>
        </p:nvSpPr>
        <p:spPr>
          <a:xfrm>
            <a:off x="9589453" y="1957375"/>
            <a:ext cx="1539600" cy="1587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정희택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119c08e09b3_0_2"/>
          <p:cNvSpPr/>
          <p:nvPr/>
        </p:nvSpPr>
        <p:spPr>
          <a:xfrm>
            <a:off x="3473220" y="3235945"/>
            <a:ext cx="19149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5737" lvl="0" marL="185737" marR="0" rtl="0" algn="just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전처리(고장률)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데이터 분석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PPT 제작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19c08e09b3_0_2"/>
          <p:cNvSpPr/>
          <p:nvPr/>
        </p:nvSpPr>
        <p:spPr>
          <a:xfrm>
            <a:off x="5488370" y="3235945"/>
            <a:ext cx="19149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5737" lvl="0" marL="185737" marR="0" rtl="0" algn="just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전처리(고장주기)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데이터 분석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데이터 시각화</a:t>
            </a:r>
            <a:endParaRPr sz="1300">
              <a:solidFill>
                <a:schemeClr val="dk1"/>
              </a:solidFill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ko-KR" sz="1300">
                <a:solidFill>
                  <a:schemeClr val="dk1"/>
                </a:solidFill>
              </a:rPr>
              <a:t>발표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9" name="Google Shape;129;g119c08e09b3_0_2"/>
          <p:cNvSpPr/>
          <p:nvPr/>
        </p:nvSpPr>
        <p:spPr>
          <a:xfrm>
            <a:off x="7538920" y="3235952"/>
            <a:ext cx="19149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5737" lvl="0" marL="185737" marR="0" rtl="0" algn="just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전처리(고장주기)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모델 구축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알고리즘 조사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PPT 제작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19c08e09b3_0_2"/>
          <p:cNvSpPr/>
          <p:nvPr/>
        </p:nvSpPr>
        <p:spPr>
          <a:xfrm>
            <a:off x="9485200" y="3235950"/>
            <a:ext cx="20877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5737" lvl="0" marL="185737" marR="0" rtl="0" algn="just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전처리(고장주기)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</a:rPr>
              <a:t>모델 구축</a:t>
            </a:r>
            <a:endParaRPr sz="1300">
              <a:solidFill>
                <a:schemeClr val="dk1"/>
              </a:solidFill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ko-KR" sz="1300">
                <a:solidFill>
                  <a:schemeClr val="dk1"/>
                </a:solidFill>
              </a:rPr>
              <a:t>데이터 시각화</a:t>
            </a:r>
            <a:endParaRPr sz="1300">
              <a:solidFill>
                <a:schemeClr val="dk1"/>
              </a:solidFill>
            </a:endParaRPr>
          </a:p>
          <a:p>
            <a:pPr indent="-185737" lvl="0" marL="185737" marR="0" rtl="0" algn="just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ko-KR" sz="1300">
                <a:solidFill>
                  <a:schemeClr val="dk1"/>
                </a:solidFill>
              </a:rPr>
              <a:t>프로젝트 계획서 작성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g119c08e09b3_17_11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g119c08e09b3_17_11"/>
          <p:cNvSpPr txBox="1"/>
          <p:nvPr/>
        </p:nvSpPr>
        <p:spPr>
          <a:xfrm>
            <a:off x="1392870" y="603845"/>
            <a:ext cx="512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</a:rPr>
              <a:t>고장 구분 비율 확인</a:t>
            </a:r>
            <a:endParaRPr b="1" sz="2800">
              <a:solidFill>
                <a:srgbClr val="3F3F3F"/>
              </a:solidFill>
            </a:endParaRPr>
          </a:p>
        </p:txBody>
      </p:sp>
      <p:sp>
        <p:nvSpPr>
          <p:cNvPr id="415" name="Google Shape;415;g119c08e09b3_17_11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g119c08e09b3_17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125" y="1202325"/>
            <a:ext cx="5022725" cy="53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119c08e09b3_0_467"/>
          <p:cNvPicPr preferRelativeResize="0"/>
          <p:nvPr/>
        </p:nvPicPr>
        <p:blipFill rotWithShape="1">
          <a:blip r:embed="rId3">
            <a:alphaModFix/>
          </a:blip>
          <a:srcRect b="79518" l="0" r="2752" t="0"/>
          <a:stretch/>
        </p:blipFill>
        <p:spPr>
          <a:xfrm>
            <a:off x="0" y="-8437"/>
            <a:ext cx="12254751" cy="31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19c08e09b3_0_467"/>
          <p:cNvPicPr preferRelativeResize="0"/>
          <p:nvPr/>
        </p:nvPicPr>
        <p:blipFill rotWithShape="1">
          <a:blip r:embed="rId3">
            <a:alphaModFix/>
          </a:blip>
          <a:srcRect b="0" l="0" r="76445" t="0"/>
          <a:stretch/>
        </p:blipFill>
        <p:spPr>
          <a:xfrm>
            <a:off x="0" y="1137575"/>
            <a:ext cx="3517275" cy="57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19c08e09b3_0_467"/>
          <p:cNvPicPr preferRelativeResize="0"/>
          <p:nvPr/>
        </p:nvPicPr>
        <p:blipFill rotWithShape="1">
          <a:blip r:embed="rId3">
            <a:alphaModFix/>
          </a:blip>
          <a:srcRect b="0" l="0" r="10289" t="0"/>
          <a:stretch/>
        </p:blipFill>
        <p:spPr>
          <a:xfrm>
            <a:off x="3331500" y="1221350"/>
            <a:ext cx="8923251" cy="5636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g119c08e09b3_0_467"/>
          <p:cNvGrpSpPr/>
          <p:nvPr/>
        </p:nvGrpSpPr>
        <p:grpSpPr>
          <a:xfrm>
            <a:off x="776176" y="744279"/>
            <a:ext cx="4265775" cy="1554847"/>
            <a:chOff x="776176" y="744279"/>
            <a:chExt cx="4265775" cy="1554847"/>
          </a:xfrm>
        </p:grpSpPr>
        <p:sp>
          <p:nvSpPr>
            <p:cNvPr id="425" name="Google Shape;425;g119c08e09b3_0_467"/>
            <p:cNvSpPr txBox="1"/>
            <p:nvPr/>
          </p:nvSpPr>
          <p:spPr>
            <a:xfrm>
              <a:off x="776176" y="744279"/>
              <a:ext cx="1032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</a:t>
              </a:r>
              <a:r>
                <a:rPr b="1" lang="ko-KR" sz="4000">
                  <a:solidFill>
                    <a:schemeClr val="lt1"/>
                  </a:solidFill>
                </a:rPr>
                <a:t>3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119c08e09b3_0_467"/>
            <p:cNvSpPr txBox="1"/>
            <p:nvPr/>
          </p:nvSpPr>
          <p:spPr>
            <a:xfrm>
              <a:off x="997351" y="1622026"/>
              <a:ext cx="4044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800">
                  <a:solidFill>
                    <a:schemeClr val="lt1"/>
                  </a:solidFill>
                </a:rPr>
                <a:t>프로젝트 결론</a:t>
              </a:r>
              <a:endParaRPr b="1" sz="360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7"/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고장률 예측</a:t>
            </a:r>
            <a:endParaRPr/>
          </a:p>
        </p:txBody>
      </p:sp>
      <p:sp>
        <p:nvSpPr>
          <p:cNvPr id="432" name="Google Shape;432;p17"/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17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17"/>
          <p:cNvSpPr/>
          <p:nvPr/>
        </p:nvSpPr>
        <p:spPr>
          <a:xfrm>
            <a:off x="1826245" y="1873253"/>
            <a:ext cx="2883000" cy="28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17"/>
          <p:cNvGrpSpPr/>
          <p:nvPr/>
        </p:nvGrpSpPr>
        <p:grpSpPr>
          <a:xfrm>
            <a:off x="2200732" y="5151693"/>
            <a:ext cx="2133900" cy="526421"/>
            <a:chOff x="1946116" y="4140200"/>
            <a:chExt cx="2133900" cy="526421"/>
          </a:xfrm>
        </p:grpSpPr>
        <p:cxnSp>
          <p:nvCxnSpPr>
            <p:cNvPr id="436" name="Google Shape;436;p17"/>
            <p:cNvCxnSpPr/>
            <p:nvPr/>
          </p:nvCxnSpPr>
          <p:spPr>
            <a:xfrm>
              <a:off x="2726831" y="4140200"/>
              <a:ext cx="572484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7" name="Google Shape;437;p17"/>
            <p:cNvSpPr txBox="1"/>
            <p:nvPr/>
          </p:nvSpPr>
          <p:spPr>
            <a:xfrm>
              <a:off x="1946116" y="4235821"/>
              <a:ext cx="2133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rgbClr val="3F3F3F"/>
                  </a:solidFill>
                </a:rPr>
                <a:t>고장률 예측</a:t>
              </a:r>
              <a:endParaRPr/>
            </a:p>
          </p:txBody>
        </p:sp>
      </p:grpSp>
      <p:pic>
        <p:nvPicPr>
          <p:cNvPr id="438" name="Google Shape;4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166" y="2519177"/>
            <a:ext cx="1591050" cy="1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7"/>
          <p:cNvSpPr txBox="1"/>
          <p:nvPr/>
        </p:nvSpPr>
        <p:spPr>
          <a:xfrm>
            <a:off x="6186500" y="2070100"/>
            <a:ext cx="4729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자전거의 여러 요소들을 고려해 자전거가 고장난다 / 안 난다 예측하면 되므로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지도학습 중 불연속한 값을 예측하는 ‘분류’ 분석을 하고자 함.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&gt;&gt; 사용 알고리즘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-KR" sz="1900">
                <a:solidFill>
                  <a:schemeClr val="dk1"/>
                </a:solidFill>
              </a:rPr>
              <a:t>KNN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-KR" sz="1900">
                <a:solidFill>
                  <a:schemeClr val="dk1"/>
                </a:solidFill>
              </a:rPr>
              <a:t>로지스틱 회귀분석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-KR" sz="1900">
                <a:solidFill>
                  <a:schemeClr val="dk1"/>
                </a:solidFill>
              </a:rPr>
              <a:t>Decision Tree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-KR" sz="1900">
                <a:solidFill>
                  <a:schemeClr val="dk1"/>
                </a:solidFill>
              </a:rPr>
              <a:t>Gradient Boost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5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KNN</a:t>
            </a:r>
            <a:endParaRPr/>
          </a:p>
        </p:txBody>
      </p:sp>
      <p:sp>
        <p:nvSpPr>
          <p:cNvPr id="445" name="Google Shape;445;p15"/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15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7" name="Google Shape;4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650" y="1490500"/>
            <a:ext cx="4840375" cy="32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5"/>
          <p:cNvSpPr txBox="1"/>
          <p:nvPr/>
        </p:nvSpPr>
        <p:spPr>
          <a:xfrm>
            <a:off x="1275750" y="5009450"/>
            <a:ext cx="103830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이웃의 수가 늘수록 training data의 정확도는 떨어지고 test data의 정확도는 올라감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neighbors의 수를 늘려도 test accuracy가 너무 더디게 올라가서 과소적합 상태지만 적당한 fitting을 위해 neighbors의 수는 7로 결정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9c08e09b3_0_279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KNN</a:t>
            </a:r>
            <a:endParaRPr/>
          </a:p>
        </p:txBody>
      </p:sp>
      <p:sp>
        <p:nvSpPr>
          <p:cNvPr id="454" name="Google Shape;454;g119c08e09b3_0_279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g119c08e09b3_0_279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6" name="Google Shape;456;g119c08e09b3_0_279"/>
          <p:cNvSpPr txBox="1"/>
          <p:nvPr/>
        </p:nvSpPr>
        <p:spPr>
          <a:xfrm>
            <a:off x="7343125" y="2726975"/>
            <a:ext cx="35274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 KNN 모델링 결과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r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chemeClr val="dk1"/>
                </a:solidFill>
                <a:highlight>
                  <a:srgbClr val="FAFAFA"/>
                </a:highlight>
              </a:rPr>
              <a:t>▼ 10-fold 교차검증 결과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  <p:pic>
        <p:nvPicPr>
          <p:cNvPr id="457" name="Google Shape;457;g119c08e09b3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25" y="1457325"/>
            <a:ext cx="5719101" cy="21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19c08e09b3_0_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013" y="3810113"/>
            <a:ext cx="92487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9c08e09b3_0_291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KNN</a:t>
            </a:r>
            <a:endParaRPr/>
          </a:p>
        </p:txBody>
      </p:sp>
      <p:sp>
        <p:nvSpPr>
          <p:cNvPr id="464" name="Google Shape;464;g119c08e09b3_0_291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g119c08e09b3_0_291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6" name="Google Shape;466;g119c08e09b3_0_291"/>
          <p:cNvSpPr txBox="1"/>
          <p:nvPr/>
        </p:nvSpPr>
        <p:spPr>
          <a:xfrm>
            <a:off x="6514775" y="2178025"/>
            <a:ext cx="54297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 confusion matrix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precision(정밀도) : 양성이라 예측한 값 중 실제 양성인 개수 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recall(재현율) : 실제 양성인 값 중 양성이라 예측한 개수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accuracy(정확도) : 전체 중 제대로 예측한 샘플의 개수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f1-score : precision과 recall의 가중 조화평균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support : 각 라벨의 실제 샘플 개수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macro avg : 단순 평균 (각 클래스의 샘플 개수의 불균형 고려 X)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weighted avg : 가중 평균 (각 클래스의 샘플 개수의 불균형 고려 O)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  <p:pic>
        <p:nvPicPr>
          <p:cNvPr id="467" name="Google Shape;467;g119c08e09b3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150" y="2106575"/>
            <a:ext cx="4767625" cy="283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9c08e09b3_0_302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KNN</a:t>
            </a:r>
            <a:endParaRPr/>
          </a:p>
        </p:txBody>
      </p:sp>
      <p:sp>
        <p:nvSpPr>
          <p:cNvPr id="473" name="Google Shape;473;g119c08e09b3_0_302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g119c08e09b3_0_302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5" name="Google Shape;475;g119c08e09b3_0_302"/>
          <p:cNvSpPr txBox="1"/>
          <p:nvPr/>
        </p:nvSpPr>
        <p:spPr>
          <a:xfrm>
            <a:off x="6514775" y="2417275"/>
            <a:ext cx="54297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 ROC curve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AUC score = </a:t>
            </a:r>
            <a:r>
              <a:rPr b="1" lang="ko-KR" sz="2000">
                <a:solidFill>
                  <a:srgbClr val="FF0000"/>
                </a:solidFill>
                <a:highlight>
                  <a:srgbClr val="FAFAFA"/>
                </a:highlight>
              </a:rPr>
              <a:t>0.53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분석실패 원인 : 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EDA를 했을 때 고장 데이터와 정상 데이터의 분포가 비슷했음에도 가까운 위치에 있는 데이터끼리 묶는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KNN 알고리즘을 사용함.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  <p:pic>
        <p:nvPicPr>
          <p:cNvPr id="476" name="Google Shape;476;g119c08e09b3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50" y="2017276"/>
            <a:ext cx="5040750" cy="33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9c08e09b3_0_311"/>
          <p:cNvSpPr txBox="1"/>
          <p:nvPr/>
        </p:nvSpPr>
        <p:spPr>
          <a:xfrm>
            <a:off x="1392877" y="181325"/>
            <a:ext cx="690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로지스틱 회귀분석</a:t>
            </a:r>
            <a:endParaRPr/>
          </a:p>
        </p:txBody>
      </p:sp>
      <p:sp>
        <p:nvSpPr>
          <p:cNvPr id="482" name="Google Shape;482;g119c08e09b3_0_311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g119c08e09b3_0_311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4" name="Google Shape;484;g119c08e09b3_0_311"/>
          <p:cNvSpPr txBox="1"/>
          <p:nvPr/>
        </p:nvSpPr>
        <p:spPr>
          <a:xfrm>
            <a:off x="6414750" y="4546125"/>
            <a:ext cx="54297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 logit model summary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age 변수 외 모든 변수의 p-value가 충분히 작음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age 변수를 제외하면 모두 유의함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  <p:pic>
        <p:nvPicPr>
          <p:cNvPr id="485" name="Google Shape;485;g119c08e09b3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875" y="1717575"/>
            <a:ext cx="4706724" cy="439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9c08e09b3_0_324"/>
          <p:cNvSpPr txBox="1"/>
          <p:nvPr/>
        </p:nvSpPr>
        <p:spPr>
          <a:xfrm>
            <a:off x="1392877" y="181325"/>
            <a:ext cx="690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로지스틱 회귀분석</a:t>
            </a:r>
            <a:endParaRPr/>
          </a:p>
        </p:txBody>
      </p:sp>
      <p:sp>
        <p:nvSpPr>
          <p:cNvPr id="491" name="Google Shape;491;g119c08e09b3_0_324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g119c08e09b3_0_324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3" name="Google Shape;493;g119c08e09b3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875" y="1382675"/>
            <a:ext cx="6727296" cy="25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19c08e09b3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250" y="4099200"/>
            <a:ext cx="92392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19c08e09b3_0_324"/>
          <p:cNvSpPr txBox="1"/>
          <p:nvPr/>
        </p:nvSpPr>
        <p:spPr>
          <a:xfrm>
            <a:off x="8228950" y="2726975"/>
            <a:ext cx="33153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 로지스틱 회귀분석 모델링 결과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r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chemeClr val="dk1"/>
                </a:solidFill>
                <a:highlight>
                  <a:srgbClr val="FAFAFA"/>
                </a:highlight>
              </a:rPr>
              <a:t>▼ 10-fold 교차검증 결과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9c08e09b3_0_335"/>
          <p:cNvSpPr txBox="1"/>
          <p:nvPr/>
        </p:nvSpPr>
        <p:spPr>
          <a:xfrm>
            <a:off x="1392877" y="181325"/>
            <a:ext cx="690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로지스틱 회귀분석</a:t>
            </a:r>
            <a:endParaRPr/>
          </a:p>
        </p:txBody>
      </p:sp>
      <p:sp>
        <p:nvSpPr>
          <p:cNvPr id="501" name="Google Shape;501;g119c08e09b3_0_335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g119c08e09b3_0_335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3" name="Google Shape;503;g119c08e09b3_0_335"/>
          <p:cNvSpPr txBox="1"/>
          <p:nvPr/>
        </p:nvSpPr>
        <p:spPr>
          <a:xfrm>
            <a:off x="1907725" y="5019125"/>
            <a:ext cx="331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▲</a:t>
            </a: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 confusion matrix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  <p:pic>
        <p:nvPicPr>
          <p:cNvPr id="504" name="Google Shape;504;g119c08e09b3_0_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250" y="1859774"/>
            <a:ext cx="464235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19c08e09b3_0_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775" y="1859775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19c08e09b3_0_335"/>
          <p:cNvSpPr txBox="1"/>
          <p:nvPr/>
        </p:nvSpPr>
        <p:spPr>
          <a:xfrm>
            <a:off x="7375075" y="5019125"/>
            <a:ext cx="33153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▲ ROC curve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AUC score = </a:t>
            </a:r>
            <a:r>
              <a:rPr b="1" lang="ko-KR" sz="2000">
                <a:solidFill>
                  <a:srgbClr val="FF0000"/>
                </a:solidFill>
                <a:highlight>
                  <a:srgbClr val="FAFAFA"/>
                </a:highlight>
              </a:rPr>
              <a:t>0.56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b="79518" l="0" r="2752" t="0"/>
          <a:stretch/>
        </p:blipFill>
        <p:spPr>
          <a:xfrm>
            <a:off x="0" y="-8437"/>
            <a:ext cx="12254751" cy="31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76445" t="0"/>
          <a:stretch/>
        </p:blipFill>
        <p:spPr>
          <a:xfrm>
            <a:off x="0" y="1137575"/>
            <a:ext cx="3517275" cy="57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10289" t="0"/>
          <a:stretch/>
        </p:blipFill>
        <p:spPr>
          <a:xfrm>
            <a:off x="3331500" y="1221350"/>
            <a:ext cx="8923251" cy="5636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4"/>
          <p:cNvGrpSpPr/>
          <p:nvPr/>
        </p:nvGrpSpPr>
        <p:grpSpPr>
          <a:xfrm>
            <a:off x="776176" y="744279"/>
            <a:ext cx="4265775" cy="1554847"/>
            <a:chOff x="776176" y="744279"/>
            <a:chExt cx="4265775" cy="1554847"/>
          </a:xfrm>
        </p:grpSpPr>
        <p:sp>
          <p:nvSpPr>
            <p:cNvPr id="139" name="Google Shape;139;p4"/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#1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997351" y="1622026"/>
              <a:ext cx="4044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800">
                  <a:solidFill>
                    <a:schemeClr val="lt1"/>
                  </a:solidFill>
                </a:rPr>
                <a:t>분석 배경 및 방향</a:t>
              </a:r>
              <a:endParaRPr b="1" sz="36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9c08e09b3_0_347"/>
          <p:cNvSpPr txBox="1"/>
          <p:nvPr/>
        </p:nvSpPr>
        <p:spPr>
          <a:xfrm>
            <a:off x="1392877" y="181325"/>
            <a:ext cx="690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의사결정나무</a:t>
            </a:r>
            <a:endParaRPr/>
          </a:p>
        </p:txBody>
      </p:sp>
      <p:sp>
        <p:nvSpPr>
          <p:cNvPr id="512" name="Google Shape;512;g119c08e09b3_0_347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g119c08e09b3_0_347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4" name="Google Shape;514;g119c08e09b3_0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475" y="1501924"/>
            <a:ext cx="7311125" cy="26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19c08e09b3_0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200" y="4900975"/>
            <a:ext cx="64389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19c08e09b3_0_347"/>
          <p:cNvSpPr txBox="1"/>
          <p:nvPr/>
        </p:nvSpPr>
        <p:spPr>
          <a:xfrm>
            <a:off x="1961475" y="4276175"/>
            <a:ext cx="331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▲ 의사결정나무 모델링 결과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  <p:sp>
        <p:nvSpPr>
          <p:cNvPr id="517" name="Google Shape;517;g119c08e09b3_0_347"/>
          <p:cNvSpPr txBox="1"/>
          <p:nvPr/>
        </p:nvSpPr>
        <p:spPr>
          <a:xfrm>
            <a:off x="8876700" y="5247750"/>
            <a:ext cx="33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</a:t>
            </a: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 AUC score = </a:t>
            </a:r>
            <a:r>
              <a:rPr b="1" lang="ko-KR" sz="2000">
                <a:solidFill>
                  <a:srgbClr val="FF0000"/>
                </a:solidFill>
                <a:highlight>
                  <a:srgbClr val="FAFAFA"/>
                </a:highlight>
              </a:rPr>
              <a:t>0.71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9c08e09b3_0_361"/>
          <p:cNvSpPr txBox="1"/>
          <p:nvPr/>
        </p:nvSpPr>
        <p:spPr>
          <a:xfrm>
            <a:off x="1392877" y="181325"/>
            <a:ext cx="690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의사결정나무</a:t>
            </a:r>
            <a:endParaRPr/>
          </a:p>
        </p:txBody>
      </p:sp>
      <p:sp>
        <p:nvSpPr>
          <p:cNvPr id="523" name="Google Shape;523;g119c08e09b3_0_361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g119c08e09b3_0_361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5" name="Google Shape;525;g119c08e09b3_0_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617575"/>
            <a:ext cx="6028124" cy="41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19c08e09b3_0_361"/>
          <p:cNvSpPr txBox="1"/>
          <p:nvPr/>
        </p:nvSpPr>
        <p:spPr>
          <a:xfrm>
            <a:off x="7500600" y="1617575"/>
            <a:ext cx="4486500" cy="3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 tree graph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gini(불순도) : 0에 가까울수록 불순도가 적은 순수노드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samples : 데이터 수 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value : 라벨의 클래스 수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  <a:highlight>
                  <a:srgbClr val="FAFAFA"/>
                </a:highlight>
              </a:rPr>
              <a:t>class : 최종분류</a:t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&gt;&gt; 고장내력이 &lt;= 0.5 인 데이터는 한번도 고장 난 적이 없는 데이터로 이를 만족하면 무조건 정상 자전거임. 정확도가 높을 수 밖에 없음.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9c08e09b3_0_374"/>
          <p:cNvSpPr txBox="1"/>
          <p:nvPr/>
        </p:nvSpPr>
        <p:spPr>
          <a:xfrm>
            <a:off x="1392875" y="181325"/>
            <a:ext cx="9522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4400">
                <a:solidFill>
                  <a:srgbClr val="3F3F3F"/>
                </a:solidFill>
              </a:rPr>
              <a:t>Gradient Boost Classifier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3F3F3F"/>
              </a:solidFill>
            </a:endParaRPr>
          </a:p>
        </p:txBody>
      </p:sp>
      <p:sp>
        <p:nvSpPr>
          <p:cNvPr id="532" name="Google Shape;532;g119c08e09b3_0_374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g119c08e09b3_0_374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4" name="Google Shape;534;g119c08e09b3_0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100" y="1585928"/>
            <a:ext cx="5927475" cy="44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19c08e09b3_0_374"/>
          <p:cNvSpPr txBox="1"/>
          <p:nvPr/>
        </p:nvSpPr>
        <p:spPr>
          <a:xfrm>
            <a:off x="7514875" y="1717600"/>
            <a:ext cx="44865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 변수 별 중요도 순위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chemeClr val="dk1"/>
                </a:solidFill>
                <a:highlight>
                  <a:srgbClr val="FAFAFA"/>
                </a:highlight>
              </a:rPr>
              <a:t>고장누적횟수가 가장 중요한 변수로 작용했고</a:t>
            </a:r>
            <a:endParaRPr sz="160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chemeClr val="dk1"/>
                </a:solidFill>
                <a:highlight>
                  <a:srgbClr val="FAFAFA"/>
                </a:highlight>
              </a:rPr>
              <a:t>자전거나이, 평균이용거리, 이용강도가 다음을 차지함.</a:t>
            </a:r>
            <a:endParaRPr sz="160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&gt;&gt; 혼란을 줄 수 있는 중요도가 낮은 변수를 제거하고 앙상블 부스트 모델 중 하나인 Gradient Boost 시행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9c08e09b3_0_384"/>
          <p:cNvSpPr txBox="1"/>
          <p:nvPr/>
        </p:nvSpPr>
        <p:spPr>
          <a:xfrm>
            <a:off x="1392875" y="181325"/>
            <a:ext cx="8079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Gradient Boost Classifier</a:t>
            </a:r>
            <a:endParaRPr/>
          </a:p>
        </p:txBody>
      </p:sp>
      <p:sp>
        <p:nvSpPr>
          <p:cNvPr id="541" name="Google Shape;541;g119c08e09b3_0_384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g119c08e09b3_0_384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3" name="Google Shape;543;g119c08e09b3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75" y="1485600"/>
            <a:ext cx="5160883" cy="202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19c08e09b3_0_384"/>
          <p:cNvSpPr txBox="1"/>
          <p:nvPr/>
        </p:nvSpPr>
        <p:spPr>
          <a:xfrm>
            <a:off x="7828900" y="2233075"/>
            <a:ext cx="331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 GB 모델링 결과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  <p:pic>
        <p:nvPicPr>
          <p:cNvPr id="545" name="Google Shape;545;g119c08e09b3_0_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625" y="3507725"/>
            <a:ext cx="4403976" cy="29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119c08e09b3_0_384"/>
          <p:cNvSpPr txBox="1"/>
          <p:nvPr/>
        </p:nvSpPr>
        <p:spPr>
          <a:xfrm>
            <a:off x="6256600" y="5025563"/>
            <a:ext cx="54297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◀ ROC curve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AUC score = </a:t>
            </a:r>
            <a:r>
              <a:rPr b="1" lang="ko-KR" sz="2000">
                <a:solidFill>
                  <a:srgbClr val="FF0000"/>
                </a:solidFill>
                <a:highlight>
                  <a:srgbClr val="FAFAFA"/>
                </a:highlight>
              </a:rPr>
              <a:t>0.72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9c08e09b3_10_0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고장주기 예측</a:t>
            </a:r>
            <a:endParaRPr/>
          </a:p>
        </p:txBody>
      </p:sp>
      <p:sp>
        <p:nvSpPr>
          <p:cNvPr id="552" name="Google Shape;552;g119c08e09b3_10_0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g119c08e09b3_10_0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g119c08e09b3_10_0"/>
          <p:cNvSpPr/>
          <p:nvPr/>
        </p:nvSpPr>
        <p:spPr>
          <a:xfrm>
            <a:off x="1826245" y="1873253"/>
            <a:ext cx="2883000" cy="28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g119c08e09b3_10_0"/>
          <p:cNvGrpSpPr/>
          <p:nvPr/>
        </p:nvGrpSpPr>
        <p:grpSpPr>
          <a:xfrm>
            <a:off x="2200732" y="5151693"/>
            <a:ext cx="2133900" cy="526421"/>
            <a:chOff x="1946116" y="4140200"/>
            <a:chExt cx="2133900" cy="526421"/>
          </a:xfrm>
        </p:grpSpPr>
        <p:cxnSp>
          <p:nvCxnSpPr>
            <p:cNvPr id="556" name="Google Shape;556;g119c08e09b3_10_0"/>
            <p:cNvCxnSpPr/>
            <p:nvPr/>
          </p:nvCxnSpPr>
          <p:spPr>
            <a:xfrm>
              <a:off x="2726831" y="4140200"/>
              <a:ext cx="572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57" name="Google Shape;557;g119c08e09b3_10_0"/>
            <p:cNvSpPr txBox="1"/>
            <p:nvPr/>
          </p:nvSpPr>
          <p:spPr>
            <a:xfrm>
              <a:off x="1946116" y="4235821"/>
              <a:ext cx="2133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rgbClr val="3F3F3F"/>
                  </a:solidFill>
                </a:rPr>
                <a:t>고장주기 예측</a:t>
              </a:r>
              <a:endParaRPr/>
            </a:p>
          </p:txBody>
        </p:sp>
      </p:grpSp>
      <p:pic>
        <p:nvPicPr>
          <p:cNvPr id="558" name="Google Shape;558;g119c08e09b3_1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166" y="2519177"/>
            <a:ext cx="1591050" cy="1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19c08e09b3_10_0"/>
          <p:cNvSpPr txBox="1"/>
          <p:nvPr/>
        </p:nvSpPr>
        <p:spPr>
          <a:xfrm>
            <a:off x="6186500" y="2070100"/>
            <a:ext cx="47292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자전거의 첫 고장 신고가 접수한 이후 다음 고장 신고까지 어느 정도 소요되었는지 확인하고자 다음의 알고리즘을 적용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&gt;&gt; 사용 알고리즘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-KR" sz="1900">
                <a:solidFill>
                  <a:schemeClr val="dk1"/>
                </a:solidFill>
              </a:rPr>
              <a:t>로지스틱 회귀분석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AutoNum type="arabicPeriod"/>
            </a:pPr>
            <a:r>
              <a:rPr lang="ko-KR" sz="1900">
                <a:solidFill>
                  <a:srgbClr val="FF0000"/>
                </a:solidFill>
              </a:rPr>
              <a:t>Gradient Boosting Regression</a:t>
            </a:r>
            <a:endParaRPr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9c08e09b3_10_29"/>
          <p:cNvSpPr txBox="1"/>
          <p:nvPr/>
        </p:nvSpPr>
        <p:spPr>
          <a:xfrm>
            <a:off x="1392875" y="181325"/>
            <a:ext cx="1022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 Gradient Boosting Regression</a:t>
            </a:r>
            <a:endParaRPr/>
          </a:p>
        </p:txBody>
      </p:sp>
      <p:sp>
        <p:nvSpPr>
          <p:cNvPr id="565" name="Google Shape;565;g119c08e09b3_10_29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g119c08e09b3_10_29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7" name="Google Shape;567;g119c08e09b3_1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875" y="1366850"/>
            <a:ext cx="77343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19c08e09b3_10_29"/>
          <p:cNvSpPr txBox="1"/>
          <p:nvPr/>
        </p:nvSpPr>
        <p:spPr>
          <a:xfrm>
            <a:off x="6601775" y="4757750"/>
            <a:ext cx="5591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</a:rPr>
              <a:t>▶</a:t>
            </a:r>
            <a:r>
              <a:rPr b="1" lang="ko-KR" sz="1900">
                <a:solidFill>
                  <a:schemeClr val="dk1"/>
                </a:solidFill>
              </a:rPr>
              <a:t> </a:t>
            </a:r>
            <a:r>
              <a:rPr b="1" lang="ko-KR" sz="1900">
                <a:solidFill>
                  <a:schemeClr val="dk1"/>
                </a:solidFill>
              </a:rPr>
              <a:t>Gradient Boosting Regression</a:t>
            </a:r>
            <a:endParaRPr b="1"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0000"/>
              </a:solidFill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이전 트리의 오차를 보정하도록 순차적으로 트리를 추가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이전 트리가 만든 잔여오차에 새로운 트리를 학습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각 </a:t>
            </a:r>
            <a:r>
              <a:rPr lang="ko-K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트리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는 데이터의 일부에 대해서만 예측을 잘 수행 할 수 있어서 </a:t>
            </a:r>
            <a:r>
              <a:rPr lang="ko-K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트리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가 많이 추가될수록 성능이 좋아진다</a:t>
            </a:r>
            <a:r>
              <a:rPr lang="ko-KR" sz="15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15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9c08e09b3_1_255"/>
          <p:cNvSpPr txBox="1"/>
          <p:nvPr/>
        </p:nvSpPr>
        <p:spPr>
          <a:xfrm>
            <a:off x="1392875" y="28925"/>
            <a:ext cx="1022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Compare Model</a:t>
            </a:r>
            <a:endParaRPr/>
          </a:p>
        </p:txBody>
      </p:sp>
      <p:sp>
        <p:nvSpPr>
          <p:cNvPr id="574" name="Google Shape;574;g119c08e09b3_1_255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g119c08e09b3_1_255"/>
          <p:cNvCxnSpPr/>
          <p:nvPr/>
        </p:nvCxnSpPr>
        <p:spPr>
          <a:xfrm>
            <a:off x="1392870" y="863177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g119c08e09b3_1_255"/>
          <p:cNvSpPr txBox="1"/>
          <p:nvPr/>
        </p:nvSpPr>
        <p:spPr>
          <a:xfrm>
            <a:off x="6471875" y="4638425"/>
            <a:ext cx="5429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>
                <a:solidFill>
                  <a:srgbClr val="383A42"/>
                </a:solidFill>
                <a:highlight>
                  <a:srgbClr val="FAFAFA"/>
                </a:highlight>
              </a:rPr>
              <a:t>분석 : </a:t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83A42"/>
              </a:solidFill>
              <a:highlight>
                <a:srgbClr val="FAFAFA"/>
              </a:highlight>
            </a:endParaRPr>
          </a:p>
        </p:txBody>
      </p:sp>
      <p:pic>
        <p:nvPicPr>
          <p:cNvPr id="577" name="Google Shape;577;g119c08e09b3_1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875" y="927925"/>
            <a:ext cx="7838900" cy="5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119c08e09b3_0_476"/>
          <p:cNvPicPr preferRelativeResize="0"/>
          <p:nvPr/>
        </p:nvPicPr>
        <p:blipFill rotWithShape="1">
          <a:blip r:embed="rId3">
            <a:alphaModFix/>
          </a:blip>
          <a:srcRect b="79518" l="0" r="2752" t="0"/>
          <a:stretch/>
        </p:blipFill>
        <p:spPr>
          <a:xfrm>
            <a:off x="0" y="-8437"/>
            <a:ext cx="12254751" cy="31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19c08e09b3_0_476"/>
          <p:cNvPicPr preferRelativeResize="0"/>
          <p:nvPr/>
        </p:nvPicPr>
        <p:blipFill rotWithShape="1">
          <a:blip r:embed="rId3">
            <a:alphaModFix/>
          </a:blip>
          <a:srcRect b="0" l="0" r="76445" t="0"/>
          <a:stretch/>
        </p:blipFill>
        <p:spPr>
          <a:xfrm>
            <a:off x="0" y="1137575"/>
            <a:ext cx="3517275" cy="57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19c08e09b3_0_476"/>
          <p:cNvPicPr preferRelativeResize="0"/>
          <p:nvPr/>
        </p:nvPicPr>
        <p:blipFill rotWithShape="1">
          <a:blip r:embed="rId3">
            <a:alphaModFix/>
          </a:blip>
          <a:srcRect b="0" l="0" r="10289" t="0"/>
          <a:stretch/>
        </p:blipFill>
        <p:spPr>
          <a:xfrm>
            <a:off x="3331500" y="1221350"/>
            <a:ext cx="8923251" cy="5636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g119c08e09b3_0_476"/>
          <p:cNvGrpSpPr/>
          <p:nvPr/>
        </p:nvGrpSpPr>
        <p:grpSpPr>
          <a:xfrm>
            <a:off x="776176" y="744279"/>
            <a:ext cx="4265775" cy="1554847"/>
            <a:chOff x="776176" y="744279"/>
            <a:chExt cx="4265775" cy="1554847"/>
          </a:xfrm>
        </p:grpSpPr>
        <p:sp>
          <p:nvSpPr>
            <p:cNvPr id="586" name="Google Shape;586;g119c08e09b3_0_476"/>
            <p:cNvSpPr txBox="1"/>
            <p:nvPr/>
          </p:nvSpPr>
          <p:spPr>
            <a:xfrm>
              <a:off x="776176" y="744279"/>
              <a:ext cx="1032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</a:t>
              </a:r>
              <a:r>
                <a:rPr b="1" lang="ko-KR" sz="4000">
                  <a:solidFill>
                    <a:schemeClr val="lt1"/>
                  </a:solidFill>
                </a:rPr>
                <a:t>4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119c08e09b3_0_476"/>
            <p:cNvSpPr txBox="1"/>
            <p:nvPr/>
          </p:nvSpPr>
          <p:spPr>
            <a:xfrm>
              <a:off x="997351" y="1622026"/>
              <a:ext cx="4044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800">
                  <a:solidFill>
                    <a:schemeClr val="lt1"/>
                  </a:solidFill>
                </a:rPr>
                <a:t>제언</a:t>
              </a:r>
              <a:endParaRPr b="1" sz="360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9c08e09b3_13_0"/>
          <p:cNvSpPr txBox="1"/>
          <p:nvPr/>
        </p:nvSpPr>
        <p:spPr>
          <a:xfrm>
            <a:off x="1392870" y="404020"/>
            <a:ext cx="5121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rgbClr val="3F3F3F"/>
                </a:solidFill>
              </a:rPr>
              <a:t>고장주기 예측</a:t>
            </a:r>
            <a:endParaRPr sz="500"/>
          </a:p>
        </p:txBody>
      </p:sp>
      <p:sp>
        <p:nvSpPr>
          <p:cNvPr id="593" name="Google Shape;593;g119c08e09b3_13_0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g119c08e09b3_13_0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95" name="Google Shape;595;g119c08e09b3_13_0"/>
          <p:cNvGrpSpPr/>
          <p:nvPr/>
        </p:nvGrpSpPr>
        <p:grpSpPr>
          <a:xfrm>
            <a:off x="1531475" y="1308304"/>
            <a:ext cx="10305850" cy="4587751"/>
            <a:chOff x="1101352" y="1643129"/>
            <a:chExt cx="10305850" cy="4587751"/>
          </a:xfrm>
        </p:grpSpPr>
        <p:grpSp>
          <p:nvGrpSpPr>
            <p:cNvPr id="596" name="Google Shape;596;g119c08e09b3_13_0"/>
            <p:cNvGrpSpPr/>
            <p:nvPr/>
          </p:nvGrpSpPr>
          <p:grpSpPr>
            <a:xfrm>
              <a:off x="3686182" y="1643129"/>
              <a:ext cx="4819586" cy="4587751"/>
              <a:chOff x="2901950" y="566040"/>
              <a:chExt cx="6057800" cy="5766404"/>
            </a:xfrm>
          </p:grpSpPr>
          <p:sp>
            <p:nvSpPr>
              <p:cNvPr id="597" name="Google Shape;597;g119c08e09b3_13_0"/>
              <p:cNvSpPr/>
              <p:nvPr/>
            </p:nvSpPr>
            <p:spPr>
              <a:xfrm>
                <a:off x="5518150" y="2890844"/>
                <a:ext cx="3441600" cy="3441600"/>
              </a:xfrm>
              <a:prstGeom prst="ellipse">
                <a:avLst/>
              </a:prstGeom>
              <a:solidFill>
                <a:srgbClr val="9F8C7D">
                  <a:alpha val="8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119c08e09b3_13_0"/>
              <p:cNvSpPr/>
              <p:nvPr/>
            </p:nvSpPr>
            <p:spPr>
              <a:xfrm>
                <a:off x="2901950" y="2890844"/>
                <a:ext cx="3441600" cy="3441600"/>
              </a:xfrm>
              <a:prstGeom prst="ellipse">
                <a:avLst/>
              </a:prstGeom>
              <a:solidFill>
                <a:srgbClr val="FFC000">
                  <a:alpha val="8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g119c08e09b3_13_0"/>
              <p:cNvSpPr/>
              <p:nvPr/>
            </p:nvSpPr>
            <p:spPr>
              <a:xfrm>
                <a:off x="4254500" y="566040"/>
                <a:ext cx="3441600" cy="3441600"/>
              </a:xfrm>
              <a:prstGeom prst="ellipse">
                <a:avLst/>
              </a:prstGeom>
              <a:solidFill>
                <a:schemeClr val="accent1">
                  <a:alpha val="8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0" name="Google Shape;600;g119c08e09b3_13_0"/>
            <p:cNvSpPr txBox="1"/>
            <p:nvPr/>
          </p:nvSpPr>
          <p:spPr>
            <a:xfrm>
              <a:off x="3926825" y="4597162"/>
              <a:ext cx="19479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3200">
                  <a:solidFill>
                    <a:srgbClr val="3F3F3F"/>
                  </a:solidFill>
                </a:rPr>
                <a:t>모델링</a:t>
              </a:r>
              <a:endParaRPr sz="2600"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3F3F3F"/>
                </a:solidFill>
              </a:endParaRPr>
            </a:p>
          </p:txBody>
        </p:sp>
        <p:sp>
          <p:nvSpPr>
            <p:cNvPr id="601" name="Google Shape;601;g119c08e09b3_13_0"/>
            <p:cNvSpPr txBox="1"/>
            <p:nvPr/>
          </p:nvSpPr>
          <p:spPr>
            <a:xfrm>
              <a:off x="6424335" y="4529162"/>
              <a:ext cx="1947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</a:rPr>
                <a:t>데이터 정제</a:t>
              </a:r>
              <a:endParaRPr sz="2100"/>
            </a:p>
          </p:txBody>
        </p:sp>
        <p:sp>
          <p:nvSpPr>
            <p:cNvPr id="602" name="Google Shape;602;g119c08e09b3_13_0"/>
            <p:cNvSpPr txBox="1"/>
            <p:nvPr/>
          </p:nvSpPr>
          <p:spPr>
            <a:xfrm>
              <a:off x="5157391" y="2354939"/>
              <a:ext cx="1947900" cy="15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/>
                <a:t>수행 절차상의 문제</a:t>
              </a:r>
              <a:endParaRPr sz="2300"/>
            </a:p>
          </p:txBody>
        </p:sp>
        <p:sp>
          <p:nvSpPr>
            <p:cNvPr id="603" name="Google Shape;603;g119c08e09b3_13_0"/>
            <p:cNvSpPr txBox="1"/>
            <p:nvPr/>
          </p:nvSpPr>
          <p:spPr>
            <a:xfrm>
              <a:off x="1101352" y="4828000"/>
              <a:ext cx="23397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6550" lvl="0" marL="45720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●"/>
              </a:pPr>
              <a:r>
                <a:rPr lang="ko-KR" sz="1700">
                  <a:solidFill>
                    <a:schemeClr val="dk1"/>
                  </a:solidFill>
                </a:rPr>
                <a:t>모델 구축 결과가 예상과 다소 차이  발생</a:t>
              </a:r>
              <a:endParaRPr sz="1700">
                <a:solidFill>
                  <a:schemeClr val="dk1"/>
                </a:solidFill>
              </a:endParaRPr>
            </a:p>
          </p:txBody>
        </p:sp>
        <p:sp>
          <p:nvSpPr>
            <p:cNvPr id="604" name="Google Shape;604;g119c08e09b3_13_0"/>
            <p:cNvSpPr txBox="1"/>
            <p:nvPr/>
          </p:nvSpPr>
          <p:spPr>
            <a:xfrm>
              <a:off x="8605802" y="4928050"/>
              <a:ext cx="28014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655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●"/>
              </a:pPr>
              <a:r>
                <a:rPr lang="ko-KR" sz="1700">
                  <a:solidFill>
                    <a:schemeClr val="dk1"/>
                  </a:solidFill>
                </a:rPr>
                <a:t>원본 데이터의 난해함</a:t>
              </a:r>
              <a:endParaRPr sz="1700">
                <a:solidFill>
                  <a:schemeClr val="dk1"/>
                </a:solidFill>
              </a:endParaRPr>
            </a:p>
            <a:p>
              <a:pPr indent="-33655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Char char="●"/>
              </a:pPr>
              <a:r>
                <a:rPr lang="ko-KR" sz="1700">
                  <a:solidFill>
                    <a:schemeClr val="dk1"/>
                  </a:solidFill>
                </a:rPr>
                <a:t>데이터 생성 기준 정립</a:t>
              </a:r>
              <a:endParaRPr sz="1700">
                <a:solidFill>
                  <a:schemeClr val="dk1"/>
                </a:solidFill>
              </a:endParaRPr>
            </a:p>
          </p:txBody>
        </p:sp>
        <p:sp>
          <p:nvSpPr>
            <p:cNvPr id="605" name="Google Shape;605;g119c08e09b3_13_0"/>
            <p:cNvSpPr txBox="1"/>
            <p:nvPr/>
          </p:nvSpPr>
          <p:spPr>
            <a:xfrm>
              <a:off x="7682502" y="2300313"/>
              <a:ext cx="3231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655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Char char="●"/>
              </a:pPr>
              <a:r>
                <a:rPr lang="ko-KR" sz="1700">
                  <a:solidFill>
                    <a:schemeClr val="dk1"/>
                  </a:solidFill>
                </a:rPr>
                <a:t>제공된 장비들의 성능 문제</a:t>
              </a:r>
              <a:endParaRPr sz="17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0"/>
          <p:cNvSpPr txBox="1"/>
          <p:nvPr/>
        </p:nvSpPr>
        <p:spPr>
          <a:xfrm>
            <a:off x="1392870" y="404020"/>
            <a:ext cx="5121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rgbClr val="3F3F3F"/>
                </a:solidFill>
              </a:rPr>
              <a:t>고장률 예측</a:t>
            </a:r>
            <a:endParaRPr sz="500"/>
          </a:p>
        </p:txBody>
      </p:sp>
      <p:sp>
        <p:nvSpPr>
          <p:cNvPr id="611" name="Google Shape;611;p20"/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2" name="Google Shape;612;p20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13" name="Google Shape;613;p20"/>
          <p:cNvGrpSpPr/>
          <p:nvPr/>
        </p:nvGrpSpPr>
        <p:grpSpPr>
          <a:xfrm>
            <a:off x="2203846" y="1308304"/>
            <a:ext cx="9533477" cy="4587751"/>
            <a:chOff x="1773723" y="1643129"/>
            <a:chExt cx="9533477" cy="4587751"/>
          </a:xfrm>
        </p:grpSpPr>
        <p:grpSp>
          <p:nvGrpSpPr>
            <p:cNvPr id="614" name="Google Shape;614;p20"/>
            <p:cNvGrpSpPr/>
            <p:nvPr/>
          </p:nvGrpSpPr>
          <p:grpSpPr>
            <a:xfrm>
              <a:off x="3686182" y="1643129"/>
              <a:ext cx="4819586" cy="4587751"/>
              <a:chOff x="2901950" y="566040"/>
              <a:chExt cx="6057800" cy="5766404"/>
            </a:xfrm>
          </p:grpSpPr>
          <p:sp>
            <p:nvSpPr>
              <p:cNvPr id="615" name="Google Shape;615;p20"/>
              <p:cNvSpPr/>
              <p:nvPr/>
            </p:nvSpPr>
            <p:spPr>
              <a:xfrm>
                <a:off x="5518150" y="2890844"/>
                <a:ext cx="3441600" cy="3441600"/>
              </a:xfrm>
              <a:prstGeom prst="ellipse">
                <a:avLst/>
              </a:prstGeom>
              <a:solidFill>
                <a:srgbClr val="9F8C7D">
                  <a:alpha val="8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0"/>
              <p:cNvSpPr/>
              <p:nvPr/>
            </p:nvSpPr>
            <p:spPr>
              <a:xfrm>
                <a:off x="2901950" y="2890844"/>
                <a:ext cx="3441600" cy="3441600"/>
              </a:xfrm>
              <a:prstGeom prst="ellipse">
                <a:avLst/>
              </a:prstGeom>
              <a:solidFill>
                <a:srgbClr val="FFC000">
                  <a:alpha val="8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0"/>
              <p:cNvSpPr/>
              <p:nvPr/>
            </p:nvSpPr>
            <p:spPr>
              <a:xfrm>
                <a:off x="4254500" y="566040"/>
                <a:ext cx="3441600" cy="3441600"/>
              </a:xfrm>
              <a:prstGeom prst="ellipse">
                <a:avLst/>
              </a:prstGeom>
              <a:solidFill>
                <a:schemeClr val="accent1">
                  <a:alpha val="8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8" name="Google Shape;618;p20"/>
            <p:cNvSpPr txBox="1"/>
            <p:nvPr/>
          </p:nvSpPr>
          <p:spPr>
            <a:xfrm>
              <a:off x="3926825" y="4597162"/>
              <a:ext cx="19479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3200">
                  <a:solidFill>
                    <a:srgbClr val="3F3F3F"/>
                  </a:solidFill>
                </a:rPr>
                <a:t>EDA 부족</a:t>
              </a:r>
              <a:endParaRPr sz="2600"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3F3F3F"/>
                </a:solidFill>
              </a:endParaRPr>
            </a:p>
          </p:txBody>
        </p:sp>
        <p:sp>
          <p:nvSpPr>
            <p:cNvPr id="619" name="Google Shape;619;p20"/>
            <p:cNvSpPr txBox="1"/>
            <p:nvPr/>
          </p:nvSpPr>
          <p:spPr>
            <a:xfrm>
              <a:off x="6424335" y="4529162"/>
              <a:ext cx="1947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</a:rPr>
                <a:t>데이터 정제</a:t>
              </a:r>
              <a:endParaRPr sz="2100"/>
            </a:p>
          </p:txBody>
        </p:sp>
        <p:sp>
          <p:nvSpPr>
            <p:cNvPr id="620" name="Google Shape;620;p20"/>
            <p:cNvSpPr txBox="1"/>
            <p:nvPr/>
          </p:nvSpPr>
          <p:spPr>
            <a:xfrm>
              <a:off x="5157391" y="2354939"/>
              <a:ext cx="1947900" cy="15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/>
                <a:t>데이터와 예측 목표의 상관관계</a:t>
              </a:r>
              <a:endParaRPr sz="2300"/>
            </a:p>
          </p:txBody>
        </p:sp>
        <p:sp>
          <p:nvSpPr>
            <p:cNvPr id="621" name="Google Shape;621;p20"/>
            <p:cNvSpPr txBox="1"/>
            <p:nvPr/>
          </p:nvSpPr>
          <p:spPr>
            <a:xfrm>
              <a:off x="1773723" y="4813850"/>
              <a:ext cx="1603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6550" lvl="0" marL="45720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●"/>
              </a:pPr>
              <a:r>
                <a:rPr lang="ko-KR" sz="1700">
                  <a:solidFill>
                    <a:schemeClr val="dk1"/>
                  </a:solidFill>
                </a:rPr>
                <a:t>필드 선정</a:t>
              </a:r>
              <a:endParaRPr sz="1700"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20"/>
            <p:cNvSpPr txBox="1"/>
            <p:nvPr/>
          </p:nvSpPr>
          <p:spPr>
            <a:xfrm>
              <a:off x="8674100" y="4801917"/>
              <a:ext cx="26331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655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●"/>
              </a:pPr>
              <a:r>
                <a:rPr lang="ko-KR" sz="1700">
                  <a:solidFill>
                    <a:schemeClr val="dk1"/>
                  </a:solidFill>
                </a:rPr>
                <a:t>저장 방식</a:t>
              </a:r>
              <a:endParaRPr sz="1700">
                <a:solidFill>
                  <a:schemeClr val="dk1"/>
                </a:solidFill>
              </a:endParaRPr>
            </a:p>
            <a:p>
              <a:pPr indent="-33655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Char char="●"/>
              </a:pPr>
              <a:r>
                <a:rPr lang="ko-KR" sz="1700">
                  <a:solidFill>
                    <a:schemeClr val="dk1"/>
                  </a:solidFill>
                </a:rPr>
                <a:t>큰 데이터</a:t>
              </a:r>
              <a:endParaRPr sz="1700"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20"/>
            <p:cNvSpPr txBox="1"/>
            <p:nvPr/>
          </p:nvSpPr>
          <p:spPr>
            <a:xfrm>
              <a:off x="7682501" y="1931575"/>
              <a:ext cx="27864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655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●"/>
              </a:pPr>
              <a:r>
                <a:rPr lang="ko-KR" sz="1700">
                  <a:solidFill>
                    <a:schemeClr val="dk1"/>
                  </a:solidFill>
                </a:rPr>
                <a:t>선행연구 참고</a:t>
              </a:r>
              <a:endParaRPr sz="1700">
                <a:solidFill>
                  <a:schemeClr val="dk1"/>
                </a:solidFill>
              </a:endParaRPr>
            </a:p>
            <a:p>
              <a:pPr indent="-33655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Char char="●"/>
              </a:pPr>
              <a:r>
                <a:rPr lang="ko-KR" sz="1700">
                  <a:solidFill>
                    <a:schemeClr val="dk1"/>
                  </a:solidFill>
                </a:rPr>
                <a:t>데이터 필드 부족</a:t>
              </a:r>
              <a:endParaRPr sz="17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g119c08e09b3_6_17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g119c08e09b3_6_17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주제 선정</a:t>
            </a:r>
            <a:endParaRPr/>
          </a:p>
        </p:txBody>
      </p:sp>
      <p:sp>
        <p:nvSpPr>
          <p:cNvPr id="147" name="Google Shape;147;g119c08e09b3_6_17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19c08e09b3_6_17"/>
          <p:cNvSpPr txBox="1"/>
          <p:nvPr/>
        </p:nvSpPr>
        <p:spPr>
          <a:xfrm>
            <a:off x="1392875" y="2053250"/>
            <a:ext cx="470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/>
              <a:t>league of legend 승률 예측</a:t>
            </a:r>
            <a:endParaRPr sz="2800"/>
          </a:p>
        </p:txBody>
      </p:sp>
      <p:sp>
        <p:nvSpPr>
          <p:cNvPr id="149" name="Google Shape;149;g119c08e09b3_6_17"/>
          <p:cNvSpPr txBox="1"/>
          <p:nvPr/>
        </p:nvSpPr>
        <p:spPr>
          <a:xfrm>
            <a:off x="2135800" y="4618175"/>
            <a:ext cx="71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19c08e09b3_6_17"/>
          <p:cNvSpPr txBox="1"/>
          <p:nvPr/>
        </p:nvSpPr>
        <p:spPr>
          <a:xfrm>
            <a:off x="5622575" y="1278825"/>
            <a:ext cx="163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주제 후보</a:t>
            </a:r>
            <a:endParaRPr sz="1900"/>
          </a:p>
        </p:txBody>
      </p:sp>
      <p:sp>
        <p:nvSpPr>
          <p:cNvPr id="151" name="Google Shape;151;g119c08e09b3_6_17"/>
          <p:cNvSpPr txBox="1"/>
          <p:nvPr/>
        </p:nvSpPr>
        <p:spPr>
          <a:xfrm>
            <a:off x="1430975" y="2973925"/>
            <a:ext cx="37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/>
              <a:t>열돔,미세먼지 예측</a:t>
            </a:r>
            <a:endParaRPr sz="2800"/>
          </a:p>
        </p:txBody>
      </p:sp>
      <p:sp>
        <p:nvSpPr>
          <p:cNvPr id="152" name="Google Shape;152;g119c08e09b3_6_17"/>
          <p:cNvSpPr txBox="1"/>
          <p:nvPr/>
        </p:nvSpPr>
        <p:spPr>
          <a:xfrm>
            <a:off x="7234875" y="2053250"/>
            <a:ext cx="433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/>
              <a:t>잡알리오 퇴사예측</a:t>
            </a:r>
            <a:endParaRPr sz="2800"/>
          </a:p>
        </p:txBody>
      </p:sp>
      <p:sp>
        <p:nvSpPr>
          <p:cNvPr id="153" name="Google Shape;153;g119c08e09b3_6_17"/>
          <p:cNvSpPr txBox="1"/>
          <p:nvPr/>
        </p:nvSpPr>
        <p:spPr>
          <a:xfrm>
            <a:off x="7263975" y="2973925"/>
            <a:ext cx="384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/>
              <a:t>도서 트렌드 예측</a:t>
            </a:r>
            <a:endParaRPr sz="2800"/>
          </a:p>
        </p:txBody>
      </p:sp>
      <p:sp>
        <p:nvSpPr>
          <p:cNvPr id="154" name="Google Shape;154;g119c08e09b3_6_17"/>
          <p:cNvSpPr txBox="1"/>
          <p:nvPr/>
        </p:nvSpPr>
        <p:spPr>
          <a:xfrm>
            <a:off x="1392875" y="3894600"/>
            <a:ext cx="378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/>
              <a:t>분리수거 효율화 방안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5" name="Google Shape;155;g119c08e09b3_6_17"/>
          <p:cNvSpPr txBox="1"/>
          <p:nvPr/>
        </p:nvSpPr>
        <p:spPr>
          <a:xfrm>
            <a:off x="1974300" y="5345550"/>
            <a:ext cx="8243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>
                <a:solidFill>
                  <a:schemeClr val="accent1"/>
                </a:solidFill>
              </a:rPr>
              <a:t>데이터 존재 유무 vs 주제의 참신함</a:t>
            </a:r>
            <a:endParaRPr sz="3800">
              <a:solidFill>
                <a:schemeClr val="accent1"/>
              </a:solidFill>
            </a:endParaRPr>
          </a:p>
        </p:txBody>
      </p:sp>
      <p:sp>
        <p:nvSpPr>
          <p:cNvPr id="156" name="Google Shape;156;g119c08e09b3_6_17"/>
          <p:cNvSpPr txBox="1"/>
          <p:nvPr/>
        </p:nvSpPr>
        <p:spPr>
          <a:xfrm>
            <a:off x="7263975" y="3894600"/>
            <a:ext cx="378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F0000"/>
                </a:solidFill>
              </a:rPr>
              <a:t>자전거 고장 예측</a:t>
            </a:r>
            <a:endParaRPr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9c08e09b3_6_98"/>
          <p:cNvSpPr txBox="1"/>
          <p:nvPr/>
        </p:nvSpPr>
        <p:spPr>
          <a:xfrm>
            <a:off x="1392870" y="404020"/>
            <a:ext cx="5121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rgbClr val="3F3F3F"/>
                </a:solidFill>
              </a:rPr>
              <a:t>고장 예측</a:t>
            </a:r>
            <a:endParaRPr sz="500"/>
          </a:p>
        </p:txBody>
      </p:sp>
      <p:sp>
        <p:nvSpPr>
          <p:cNvPr id="629" name="Google Shape;629;g119c08e09b3_6_98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0" name="Google Shape;630;g119c08e09b3_6_98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1" name="Google Shape;631;g119c08e09b3_6_98"/>
          <p:cNvSpPr txBox="1"/>
          <p:nvPr/>
        </p:nvSpPr>
        <p:spPr>
          <a:xfrm>
            <a:off x="1570175" y="1627900"/>
            <a:ext cx="84312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ko-KR" sz="2700"/>
              <a:t>누적이용시간과 상관관계가 높다.</a:t>
            </a:r>
            <a:endParaRPr sz="27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/>
              <a:t>이용시간에 따른 정기적인 정비 필</a:t>
            </a:r>
            <a:r>
              <a:rPr lang="ko-KR" sz="2700"/>
              <a:t>요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ko-KR" sz="2700"/>
              <a:t>자전거를 이용하면서 고장이 발생할 수 있지만 그 주기가 짧아지면 이용에 어려움이 발생할 수 있어 사용자들도 대여 시 주의 필요</a:t>
            </a:r>
            <a:endParaRPr sz="27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2360"/>
            <a:ext cx="12192000" cy="703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" y="-132350"/>
            <a:ext cx="12183046" cy="7034774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7"/>
          <p:cNvSpPr txBox="1"/>
          <p:nvPr/>
        </p:nvSpPr>
        <p:spPr>
          <a:xfrm>
            <a:off x="4627002" y="3256982"/>
            <a:ext cx="270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800">
                <a:solidFill>
                  <a:schemeClr val="lt1"/>
                </a:solidFill>
              </a:rPr>
              <a:t>감사합니다</a:t>
            </a:r>
            <a:endParaRPr b="1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g119c08e09b3_1_98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g119c08e09b3_1_98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분석 과정</a:t>
            </a:r>
            <a:endParaRPr/>
          </a:p>
        </p:txBody>
      </p:sp>
      <p:sp>
        <p:nvSpPr>
          <p:cNvPr id="163" name="Google Shape;163;g119c08e09b3_1_98"/>
          <p:cNvSpPr txBox="1"/>
          <p:nvPr/>
        </p:nvSpPr>
        <p:spPr>
          <a:xfrm>
            <a:off x="116948" y="96250"/>
            <a:ext cx="85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3F3F3F"/>
                </a:solidFill>
              </a:rPr>
              <a:t>1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19c08e09b3_1_98"/>
          <p:cNvSpPr/>
          <p:nvPr/>
        </p:nvSpPr>
        <p:spPr>
          <a:xfrm>
            <a:off x="429175" y="1739675"/>
            <a:ext cx="1773300" cy="436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•배경 이해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•분석 목표 확인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•데이터다운로드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65" name="Google Shape;165;g119c08e09b3_1_98"/>
          <p:cNvSpPr/>
          <p:nvPr/>
        </p:nvSpPr>
        <p:spPr>
          <a:xfrm>
            <a:off x="429175" y="1739675"/>
            <a:ext cx="1773300" cy="6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19c08e09b3_1_98"/>
          <p:cNvSpPr/>
          <p:nvPr/>
        </p:nvSpPr>
        <p:spPr>
          <a:xfrm>
            <a:off x="7617538" y="1739675"/>
            <a:ext cx="1773300" cy="436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700">
                <a:solidFill>
                  <a:schemeClr val="dk1"/>
                </a:solidFill>
              </a:rPr>
              <a:t>• </a:t>
            </a:r>
            <a:r>
              <a:rPr lang="ko-KR" sz="1700">
                <a:solidFill>
                  <a:schemeClr val="dk1"/>
                </a:solidFill>
              </a:rPr>
              <a:t>훈련/검증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 </a:t>
            </a:r>
            <a:r>
              <a:rPr lang="ko-KR" sz="1700">
                <a:solidFill>
                  <a:schemeClr val="dk1"/>
                </a:solidFill>
              </a:rPr>
              <a:t>알고리즘 선택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 모델링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 성능 평가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67" name="Google Shape;167;g119c08e09b3_1_98"/>
          <p:cNvSpPr/>
          <p:nvPr/>
        </p:nvSpPr>
        <p:spPr>
          <a:xfrm>
            <a:off x="2825296" y="1739675"/>
            <a:ext cx="1773300" cy="436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•결측치 파악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•이상치 파악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•데이터 시각화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•선행연구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68" name="Google Shape;168;g119c08e09b3_1_98"/>
          <p:cNvSpPr/>
          <p:nvPr/>
        </p:nvSpPr>
        <p:spPr>
          <a:xfrm>
            <a:off x="5221417" y="1739675"/>
            <a:ext cx="1773300" cy="436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•결측치 처리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•이상치 처리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•자료형 변환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•데이터시각화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69" name="Google Shape;169;g119c08e09b3_1_98"/>
          <p:cNvSpPr txBox="1"/>
          <p:nvPr/>
        </p:nvSpPr>
        <p:spPr>
          <a:xfrm>
            <a:off x="2382861" y="3428998"/>
            <a:ext cx="3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19c08e09b3_1_98"/>
          <p:cNvSpPr txBox="1"/>
          <p:nvPr/>
        </p:nvSpPr>
        <p:spPr>
          <a:xfrm>
            <a:off x="4774868" y="3428998"/>
            <a:ext cx="3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19c08e09b3_1_98"/>
          <p:cNvSpPr txBox="1"/>
          <p:nvPr/>
        </p:nvSpPr>
        <p:spPr>
          <a:xfrm>
            <a:off x="7166875" y="3428998"/>
            <a:ext cx="3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19c08e09b3_1_98"/>
          <p:cNvSpPr txBox="1"/>
          <p:nvPr/>
        </p:nvSpPr>
        <p:spPr>
          <a:xfrm>
            <a:off x="451374" y="1884275"/>
            <a:ext cx="17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문제파악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73" name="Google Shape;173;g119c08e09b3_1_98"/>
          <p:cNvSpPr/>
          <p:nvPr/>
        </p:nvSpPr>
        <p:spPr>
          <a:xfrm>
            <a:off x="2825295" y="1739675"/>
            <a:ext cx="1773300" cy="6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19c08e09b3_1_98"/>
          <p:cNvSpPr/>
          <p:nvPr/>
        </p:nvSpPr>
        <p:spPr>
          <a:xfrm>
            <a:off x="5221415" y="1739675"/>
            <a:ext cx="1773300" cy="6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19c08e09b3_1_98"/>
          <p:cNvSpPr/>
          <p:nvPr/>
        </p:nvSpPr>
        <p:spPr>
          <a:xfrm>
            <a:off x="7617535" y="1739675"/>
            <a:ext cx="1773300" cy="6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19c08e09b3_1_98"/>
          <p:cNvSpPr/>
          <p:nvPr/>
        </p:nvSpPr>
        <p:spPr>
          <a:xfrm>
            <a:off x="10100200" y="1739675"/>
            <a:ext cx="1773300" cy="436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•예측 값 도출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1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</a:rPr>
              <a:t>•성능 검사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77" name="Google Shape;177;g119c08e09b3_1_98"/>
          <p:cNvSpPr txBox="1"/>
          <p:nvPr/>
        </p:nvSpPr>
        <p:spPr>
          <a:xfrm>
            <a:off x="9649536" y="3428998"/>
            <a:ext cx="3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19c08e09b3_1_98"/>
          <p:cNvSpPr/>
          <p:nvPr/>
        </p:nvSpPr>
        <p:spPr>
          <a:xfrm>
            <a:off x="10100196" y="1739675"/>
            <a:ext cx="1773300" cy="6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19c08e09b3_1_98"/>
          <p:cNvSpPr txBox="1"/>
          <p:nvPr/>
        </p:nvSpPr>
        <p:spPr>
          <a:xfrm>
            <a:off x="2825299" y="1884275"/>
            <a:ext cx="177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데이터 탐색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80" name="Google Shape;180;g119c08e09b3_1_98"/>
          <p:cNvSpPr txBox="1"/>
          <p:nvPr/>
        </p:nvSpPr>
        <p:spPr>
          <a:xfrm>
            <a:off x="5221425" y="1884275"/>
            <a:ext cx="17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데이터 전처리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81" name="Google Shape;181;g119c08e09b3_1_98"/>
          <p:cNvSpPr txBox="1"/>
          <p:nvPr/>
        </p:nvSpPr>
        <p:spPr>
          <a:xfrm>
            <a:off x="7617600" y="1884275"/>
            <a:ext cx="177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모델학습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82" name="Google Shape;182;g119c08e09b3_1_98"/>
          <p:cNvSpPr txBox="1"/>
          <p:nvPr/>
        </p:nvSpPr>
        <p:spPr>
          <a:xfrm>
            <a:off x="10100175" y="1884275"/>
            <a:ext cx="177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예측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5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5"/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분석 배경 및 방향</a:t>
            </a:r>
            <a:endParaRPr/>
          </a:p>
        </p:txBody>
      </p:sp>
      <p:sp>
        <p:nvSpPr>
          <p:cNvPr id="189" name="Google Shape;189;p5"/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6561150" y="1903050"/>
            <a:ext cx="5164200" cy="3680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5"/>
          <p:cNvGrpSpPr/>
          <p:nvPr/>
        </p:nvGrpSpPr>
        <p:grpSpPr>
          <a:xfrm rot="-5400000">
            <a:off x="5352645" y="3730470"/>
            <a:ext cx="1105230" cy="473499"/>
            <a:chOff x="6019800" y="3698065"/>
            <a:chExt cx="1346200" cy="576734"/>
          </a:xfrm>
        </p:grpSpPr>
        <p:sp>
          <p:nvSpPr>
            <p:cNvPr id="192" name="Google Shape;192;p5"/>
            <p:cNvSpPr/>
            <p:nvPr/>
          </p:nvSpPr>
          <p:spPr>
            <a:xfrm rot="5400000">
              <a:off x="6534150" y="3183715"/>
              <a:ext cx="317500" cy="1346200"/>
            </a:xfrm>
            <a:prstGeom prst="chevron">
              <a:avLst>
                <a:gd fmla="val 7924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 rot="5400000">
              <a:off x="6534150" y="3442949"/>
              <a:ext cx="317500" cy="1346200"/>
            </a:xfrm>
            <a:prstGeom prst="chevron">
              <a:avLst>
                <a:gd fmla="val 7924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5"/>
          <p:cNvSpPr txBox="1"/>
          <p:nvPr/>
        </p:nvSpPr>
        <p:spPr>
          <a:xfrm>
            <a:off x="6597025" y="2773388"/>
            <a:ext cx="5079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ko-KR" sz="2000">
                <a:solidFill>
                  <a:srgbClr val="3F3F3F"/>
                </a:solidFill>
              </a:rPr>
              <a:t>서울시에서 성공한 프로젝트의 하나인, 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</a:rPr>
              <a:t>서울 공공자전거 </a:t>
            </a:r>
            <a:r>
              <a:rPr b="1" lang="ko-KR" sz="2200">
                <a:solidFill>
                  <a:srgbClr val="3F3F3F"/>
                </a:solidFill>
              </a:rPr>
              <a:t>“따릉이”</a:t>
            </a:r>
            <a:endParaRPr b="1" sz="2200">
              <a:solidFill>
                <a:srgbClr val="3F3F3F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ko-KR" sz="2000">
                <a:solidFill>
                  <a:srgbClr val="3F3F3F"/>
                </a:solidFill>
              </a:rPr>
              <a:t>시간에 따른 이용량 증가 추세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ko-KR" sz="2000">
                <a:solidFill>
                  <a:srgbClr val="3F3F3F"/>
                </a:solidFill>
              </a:rPr>
              <a:t>교통수단으로 부상</a:t>
            </a:r>
            <a:endParaRPr b="1" sz="2000">
              <a:solidFill>
                <a:srgbClr val="3F3F3F"/>
              </a:solidFill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863" y="1903050"/>
            <a:ext cx="3820624" cy="36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g119c08e09b3_0_71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g119c08e09b3_0_71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분석 배경 및 방향</a:t>
            </a:r>
            <a:endParaRPr/>
          </a:p>
        </p:txBody>
      </p:sp>
      <p:sp>
        <p:nvSpPr>
          <p:cNvPr id="202" name="Google Shape;202;g119c08e09b3_0_71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119c08e09b3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2829" y="1488975"/>
            <a:ext cx="8684221" cy="78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19c08e09b3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1268" y="2393124"/>
            <a:ext cx="5213330" cy="127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19c08e09b3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2825" y="4035062"/>
            <a:ext cx="6869570" cy="109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19c08e09b3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7479" y="5350145"/>
            <a:ext cx="6869571" cy="103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19c08e09b3_0_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2759" y="2511466"/>
            <a:ext cx="2633791" cy="103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g119c08e09b3_0_87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g119c08e09b3_0_87"/>
          <p:cNvSpPr txBox="1"/>
          <p:nvPr/>
        </p:nvSpPr>
        <p:spPr>
          <a:xfrm>
            <a:off x="1392870" y="181320"/>
            <a:ext cx="51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3F3F3F"/>
                </a:solidFill>
              </a:rPr>
              <a:t>분석 배경 및 방향</a:t>
            </a:r>
            <a:endParaRPr/>
          </a:p>
        </p:txBody>
      </p:sp>
      <p:sp>
        <p:nvSpPr>
          <p:cNvPr id="214" name="Google Shape;214;g119c08e09b3_0_87"/>
          <p:cNvSpPr txBox="1"/>
          <p:nvPr/>
        </p:nvSpPr>
        <p:spPr>
          <a:xfrm>
            <a:off x="116958" y="96260"/>
            <a:ext cx="7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g119c08e09b3_0_87"/>
          <p:cNvGrpSpPr/>
          <p:nvPr/>
        </p:nvGrpSpPr>
        <p:grpSpPr>
          <a:xfrm>
            <a:off x="6003277" y="3608145"/>
            <a:ext cx="1105148" cy="473417"/>
            <a:chOff x="6019900" y="3698065"/>
            <a:chExt cx="1346100" cy="576634"/>
          </a:xfrm>
        </p:grpSpPr>
        <p:sp>
          <p:nvSpPr>
            <p:cNvPr id="216" name="Google Shape;216;g119c08e09b3_0_87"/>
            <p:cNvSpPr/>
            <p:nvPr/>
          </p:nvSpPr>
          <p:spPr>
            <a:xfrm rot="5400000">
              <a:off x="6534250" y="3183715"/>
              <a:ext cx="317400" cy="1346100"/>
            </a:xfrm>
            <a:prstGeom prst="chevron">
              <a:avLst>
                <a:gd fmla="val 7924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119c08e09b3_0_87"/>
            <p:cNvSpPr/>
            <p:nvPr/>
          </p:nvSpPr>
          <p:spPr>
            <a:xfrm rot="5400000">
              <a:off x="6534250" y="3442949"/>
              <a:ext cx="317400" cy="1346100"/>
            </a:xfrm>
            <a:prstGeom prst="chevron">
              <a:avLst>
                <a:gd fmla="val 7924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8" name="Google Shape;218;g119c08e09b3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13" y="1303275"/>
            <a:ext cx="8918075" cy="3129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g119c08e09b3_0_87"/>
          <p:cNvGraphicFramePr/>
          <p:nvPr/>
        </p:nvGraphicFramePr>
        <p:xfrm>
          <a:off x="1677925" y="490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{2DAFC348-4275-4010-8D84-841FCD0ED46D}</a:tableStyleId>
              </a:tblPr>
              <a:tblGrid>
                <a:gridCol w="1491725"/>
                <a:gridCol w="1480975"/>
                <a:gridCol w="1481650"/>
                <a:gridCol w="1491025"/>
                <a:gridCol w="1481650"/>
                <a:gridCol w="1491025"/>
              </a:tblGrid>
              <a:tr h="4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2015년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2016년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2017년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2018년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2019년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2021년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300"/>
                        <a:t>5</a:t>
                      </a:r>
                      <a:r>
                        <a:rPr b="1" lang="ko-KR" sz="1500"/>
                        <a:t>건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300"/>
                        <a:t>1000건</a:t>
                      </a:r>
                      <a:endParaRPr b="1" sz="2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300"/>
                        <a:t> </a:t>
                      </a:r>
                      <a:r>
                        <a:rPr b="1" lang="ko-KR" sz="1500"/>
                        <a:t>약</a:t>
                      </a:r>
                      <a:r>
                        <a:rPr b="1" lang="ko-KR" sz="2300"/>
                        <a:t> 6천</a:t>
                      </a:r>
                      <a:r>
                        <a:rPr b="1" lang="ko-KR" sz="1500"/>
                        <a:t>건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/>
                        <a:t>약</a:t>
                      </a:r>
                      <a:r>
                        <a:rPr b="1" lang="ko-KR" sz="2300"/>
                        <a:t>3만</a:t>
                      </a:r>
                      <a:r>
                        <a:rPr b="1" lang="ko-KR" sz="1500"/>
                        <a:t>건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/>
                        <a:t>약</a:t>
                      </a:r>
                      <a:r>
                        <a:rPr b="1" lang="ko-KR" sz="2300"/>
                        <a:t>5만</a:t>
                      </a:r>
                      <a:r>
                        <a:rPr b="1" lang="ko-KR" sz="1500"/>
                        <a:t>건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300"/>
                        <a:t>18만</a:t>
                      </a:r>
                      <a:r>
                        <a:rPr b="1" lang="ko-KR" sz="1500"/>
                        <a:t>건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2020GREENGRAY">
      <a:dk1>
        <a:srgbClr val="000000"/>
      </a:dk1>
      <a:lt1>
        <a:srgbClr val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2020-04-13T00:08:17Z</dcterms:created>
  <dc:creator>Yu Saebyeol</dc:creator>
</cp:coreProperties>
</file>